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61" r:id="rId12"/>
    <p:sldId id="271" r:id="rId13"/>
    <p:sldId id="272" r:id="rId14"/>
    <p:sldId id="273" r:id="rId15"/>
    <p:sldId id="262" r:id="rId16"/>
    <p:sldId id="263" r:id="rId17"/>
    <p:sldId id="264" r:id="rId18"/>
    <p:sldId id="265" r:id="rId19"/>
  </p:sldIdLst>
  <p:sldSz cx="18288000" cy="10287000"/>
  <p:notesSz cx="6858000" cy="9144000"/>
  <p:embeddedFontLst>
    <p:embeddedFont>
      <p:font typeface="Aileron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</p:embeddedFont>
    <p:embeddedFont>
      <p:font typeface="Public Sans Bold" panose="020B0604020202020204" charset="0"/>
      <p:regular r:id="rId26"/>
    </p:embeddedFont>
    <p:embeddedFont>
      <p:font typeface="TT Hoves" panose="020B0604020202020204" charset="0"/>
      <p:regular r:id="rId27"/>
    </p:embeddedFont>
    <p:embeddedFont>
      <p:font typeface="TT Hove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989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8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37.png"/><Relationship Id="rId9" Type="http://schemas.openxmlformats.org/officeDocument/2006/relationships/image" Target="../media/image36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38.svg"/><Relationship Id="rId10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8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37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8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37.png"/><Relationship Id="rId9" Type="http://schemas.openxmlformats.org/officeDocument/2006/relationships/image" Target="../media/image36.sv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38.svg"/><Relationship Id="rId10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30.sv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36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38.svg"/><Relationship Id="rId10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8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37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7554" y="4124323"/>
            <a:ext cx="15952540" cy="2114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-375" dirty="0">
                <a:solidFill>
                  <a:srgbClr val="310C42"/>
                </a:solidFill>
                <a:latin typeface="TT Hoves Bold"/>
              </a:rPr>
              <a:t>Predicting the risk of an individual becoming NEET </a:t>
            </a:r>
          </a:p>
        </p:txBody>
      </p:sp>
      <p:sp>
        <p:nvSpPr>
          <p:cNvPr id="3" name="Freeform 3"/>
          <p:cNvSpPr/>
          <p:nvPr/>
        </p:nvSpPr>
        <p:spPr>
          <a:xfrm>
            <a:off x="1451216" y="8550315"/>
            <a:ext cx="3236398" cy="913205"/>
          </a:xfrm>
          <a:custGeom>
            <a:avLst/>
            <a:gdLst/>
            <a:ahLst/>
            <a:cxnLst/>
            <a:rect l="l" t="t" r="r" b="b"/>
            <a:pathLst>
              <a:path w="3236398" h="913205">
                <a:moveTo>
                  <a:pt x="0" y="0"/>
                </a:moveTo>
                <a:lnTo>
                  <a:pt x="3236398" y="0"/>
                </a:lnTo>
                <a:lnTo>
                  <a:pt x="3236398" y="913205"/>
                </a:lnTo>
                <a:lnTo>
                  <a:pt x="0" y="913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1304684" y="8160976"/>
            <a:ext cx="1910866" cy="1571687"/>
          </a:xfrm>
          <a:custGeom>
            <a:avLst/>
            <a:gdLst/>
            <a:ahLst/>
            <a:cxnLst/>
            <a:rect l="l" t="t" r="r" b="b"/>
            <a:pathLst>
              <a:path w="1910866" h="1571687">
                <a:moveTo>
                  <a:pt x="0" y="0"/>
                </a:moveTo>
                <a:lnTo>
                  <a:pt x="1910866" y="0"/>
                </a:lnTo>
                <a:lnTo>
                  <a:pt x="1910866" y="1571687"/>
                </a:lnTo>
                <a:lnTo>
                  <a:pt x="0" y="1571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5360357" y="8310194"/>
            <a:ext cx="1289005" cy="1273251"/>
          </a:xfrm>
          <a:custGeom>
            <a:avLst/>
            <a:gdLst/>
            <a:ahLst/>
            <a:cxnLst/>
            <a:rect l="l" t="t" r="r" b="b"/>
            <a:pathLst>
              <a:path w="1289005" h="1273251">
                <a:moveTo>
                  <a:pt x="0" y="0"/>
                </a:moveTo>
                <a:lnTo>
                  <a:pt x="1289006" y="0"/>
                </a:lnTo>
                <a:lnTo>
                  <a:pt x="1289006" y="1273251"/>
                </a:lnTo>
                <a:lnTo>
                  <a:pt x="0" y="1273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7325638" y="8550315"/>
            <a:ext cx="3302772" cy="793009"/>
          </a:xfrm>
          <a:custGeom>
            <a:avLst/>
            <a:gdLst/>
            <a:ahLst/>
            <a:cxnLst/>
            <a:rect l="l" t="t" r="r" b="b"/>
            <a:pathLst>
              <a:path w="3302772" h="793009">
                <a:moveTo>
                  <a:pt x="0" y="0"/>
                </a:moveTo>
                <a:lnTo>
                  <a:pt x="3302771" y="0"/>
                </a:lnTo>
                <a:lnTo>
                  <a:pt x="3302771" y="793009"/>
                </a:lnTo>
                <a:lnTo>
                  <a:pt x="0" y="793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3968596" y="8416449"/>
            <a:ext cx="2685417" cy="1060740"/>
          </a:xfrm>
          <a:custGeom>
            <a:avLst/>
            <a:gdLst/>
            <a:ahLst/>
            <a:cxnLst/>
            <a:rect l="l" t="t" r="r" b="b"/>
            <a:pathLst>
              <a:path w="2685417" h="1060740">
                <a:moveTo>
                  <a:pt x="0" y="0"/>
                </a:moveTo>
                <a:lnTo>
                  <a:pt x="2685416" y="0"/>
                </a:lnTo>
                <a:lnTo>
                  <a:pt x="2685416" y="1060740"/>
                </a:lnTo>
                <a:lnTo>
                  <a:pt x="0" y="1060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8" name="Group 8"/>
          <p:cNvGrpSpPr/>
          <p:nvPr/>
        </p:nvGrpSpPr>
        <p:grpSpPr>
          <a:xfrm>
            <a:off x="297065" y="422822"/>
            <a:ext cx="17693871" cy="1001778"/>
            <a:chOff x="0" y="0"/>
            <a:chExt cx="23591827" cy="1335704"/>
          </a:xfrm>
        </p:grpSpPr>
        <p:sp>
          <p:nvSpPr>
            <p:cNvPr id="9" name="TextBox 9"/>
            <p:cNvSpPr txBox="1"/>
            <p:nvPr/>
          </p:nvSpPr>
          <p:spPr>
            <a:xfrm>
              <a:off x="17260091" y="-47625"/>
              <a:ext cx="2598933" cy="1379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Public Sans Bold"/>
                </a:rPr>
                <a:t>Andrew Kitchen</a:t>
              </a:r>
            </a:p>
            <a:p>
              <a:pPr algn="ctr">
                <a:lnSpc>
                  <a:spcPts val="2463"/>
                </a:lnSpc>
                <a:spcBef>
                  <a:spcPct val="0"/>
                </a:spcBef>
              </a:pPr>
              <a:r>
                <a:rPr lang="en-US" sz="1759">
                  <a:solidFill>
                    <a:srgbClr val="000000"/>
                  </a:solidFill>
                  <a:latin typeface="Public Sans"/>
                </a:rPr>
                <a:t>Project Manager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697224" y="-47625"/>
              <a:ext cx="2894604" cy="1379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Public Sans Bold"/>
                </a:rPr>
                <a:t>Aygul Zagidullina</a:t>
              </a:r>
            </a:p>
            <a:p>
              <a:pPr algn="ctr">
                <a:lnSpc>
                  <a:spcPts val="2463"/>
                </a:lnSpc>
                <a:spcBef>
                  <a:spcPct val="0"/>
                </a:spcBef>
              </a:pPr>
              <a:r>
                <a:rPr lang="en-US" sz="1759">
                  <a:solidFill>
                    <a:srgbClr val="000000"/>
                  </a:solidFill>
                  <a:latin typeface="Public Sans"/>
                </a:rPr>
                <a:t>Technical Mentor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263675" cy="1379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Public Sans Bold"/>
                </a:rPr>
                <a:t> Nazeefa Muzammil </a:t>
              </a:r>
            </a:p>
            <a:p>
              <a:pPr algn="ctr">
                <a:lnSpc>
                  <a:spcPts val="2463"/>
                </a:lnSpc>
                <a:spcBef>
                  <a:spcPct val="0"/>
                </a:spcBef>
              </a:pPr>
              <a:r>
                <a:rPr lang="en-US" sz="1759">
                  <a:solidFill>
                    <a:srgbClr val="000000"/>
                  </a:solidFill>
                  <a:latin typeface="Public Sans"/>
                </a:rPr>
                <a:t>Fellow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108198" y="-47625"/>
              <a:ext cx="2953795" cy="1379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Public Sans Bold"/>
                </a:rPr>
                <a:t>Yannick Stadtfeld</a:t>
              </a:r>
            </a:p>
            <a:p>
              <a:pPr algn="ctr">
                <a:lnSpc>
                  <a:spcPts val="2463"/>
                </a:lnSpc>
                <a:spcBef>
                  <a:spcPct val="0"/>
                </a:spcBef>
              </a:pPr>
              <a:r>
                <a:rPr lang="en-US" sz="1759">
                  <a:solidFill>
                    <a:srgbClr val="000000"/>
                  </a:solidFill>
                  <a:latin typeface="Public Sans"/>
                </a:rPr>
                <a:t>Fellow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900192" y="-47625"/>
              <a:ext cx="3182182" cy="1379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Public Sans Bold"/>
                </a:rPr>
                <a:t> Mahima Tendulkar </a:t>
              </a:r>
            </a:p>
            <a:p>
              <a:pPr algn="ctr">
                <a:lnSpc>
                  <a:spcPts val="2463"/>
                </a:lnSpc>
                <a:spcBef>
                  <a:spcPct val="0"/>
                </a:spcBef>
              </a:pPr>
              <a:r>
                <a:rPr lang="en-US" sz="1759">
                  <a:solidFill>
                    <a:srgbClr val="000000"/>
                  </a:solidFill>
                  <a:latin typeface="Public Sans"/>
                </a:rPr>
                <a:t>Fellow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920575" y="-43302"/>
              <a:ext cx="4501316" cy="1379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Public Sans Bold"/>
                </a:rPr>
                <a:t> Emmanuel Owusu Ahenkan</a:t>
              </a:r>
            </a:p>
            <a:p>
              <a:pPr algn="ctr">
                <a:lnSpc>
                  <a:spcPts val="2463"/>
                </a:lnSpc>
                <a:spcBef>
                  <a:spcPct val="0"/>
                </a:spcBef>
              </a:pPr>
              <a:r>
                <a:rPr lang="en-US" sz="1759">
                  <a:solidFill>
                    <a:srgbClr val="000000"/>
                  </a:solidFill>
                  <a:latin typeface="Public Sans"/>
                </a:rPr>
                <a:t>Fellow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EF702D4-CACC-72C8-3D7A-F80A6C8DF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063" y="1901581"/>
            <a:ext cx="7696867" cy="15469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6496508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956305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2196158" y="3552842"/>
            <a:ext cx="3893011" cy="1299143"/>
            <a:chOff x="0" y="0"/>
            <a:chExt cx="5190682" cy="1732190"/>
          </a:xfrm>
        </p:grpSpPr>
        <p:sp>
          <p:nvSpPr>
            <p:cNvPr id="24" name="Freeform 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73408" y="5614597"/>
            <a:ext cx="2855964" cy="602351"/>
            <a:chOff x="0" y="0"/>
            <a:chExt cx="3807952" cy="80313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94290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58981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23672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736361" y="4917805"/>
            <a:ext cx="3893011" cy="616662"/>
            <a:chOff x="0" y="0"/>
            <a:chExt cx="5190682" cy="822215"/>
          </a:xfrm>
        </p:grpSpPr>
        <p:sp>
          <p:nvSpPr>
            <p:cNvPr id="49" name="Freeform 49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736361" y="5600286"/>
            <a:ext cx="973822" cy="616662"/>
            <a:chOff x="0" y="0"/>
            <a:chExt cx="1298429" cy="822215"/>
          </a:xfrm>
        </p:grpSpPr>
        <p:sp>
          <p:nvSpPr>
            <p:cNvPr id="58" name="Freeform 58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736361" y="3552842"/>
            <a:ext cx="3893011" cy="1299143"/>
            <a:chOff x="0" y="0"/>
            <a:chExt cx="5190682" cy="1732190"/>
          </a:xfrm>
        </p:grpSpPr>
        <p:sp>
          <p:nvSpPr>
            <p:cNvPr id="61" name="Freeform 61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77" name="Freeform 77"/>
          <p:cNvSpPr/>
          <p:nvPr/>
        </p:nvSpPr>
        <p:spPr>
          <a:xfrm>
            <a:off x="6496508" y="6525267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8" name="Freeform 78"/>
          <p:cNvSpPr/>
          <p:nvPr/>
        </p:nvSpPr>
        <p:spPr>
          <a:xfrm>
            <a:off x="9724059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9" name="Freeform 79"/>
          <p:cNvSpPr/>
          <p:nvPr/>
        </p:nvSpPr>
        <p:spPr>
          <a:xfrm>
            <a:off x="10209240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0" name="Freeform 80"/>
          <p:cNvSpPr/>
          <p:nvPr/>
        </p:nvSpPr>
        <p:spPr>
          <a:xfrm>
            <a:off x="9728204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1" name="Freeform 81"/>
          <p:cNvSpPr/>
          <p:nvPr/>
        </p:nvSpPr>
        <p:spPr>
          <a:xfrm>
            <a:off x="10213385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82" name="Group 82"/>
          <p:cNvGrpSpPr/>
          <p:nvPr/>
        </p:nvGrpSpPr>
        <p:grpSpPr>
          <a:xfrm>
            <a:off x="6744651" y="8021813"/>
            <a:ext cx="2926794" cy="1309692"/>
            <a:chOff x="0" y="0"/>
            <a:chExt cx="3902392" cy="1746256"/>
          </a:xfrm>
        </p:grpSpPr>
        <p:sp>
          <p:nvSpPr>
            <p:cNvPr id="83" name="Freeform 83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73272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138825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2035164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268207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333116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95" name="TextBox 95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96" name="TextBox 96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97" name="TextBox 97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6710023" y="6649111"/>
            <a:ext cx="3893011" cy="1299143"/>
            <a:chOff x="0" y="0"/>
            <a:chExt cx="5190682" cy="1732190"/>
          </a:xfrm>
        </p:grpSpPr>
        <p:sp>
          <p:nvSpPr>
            <p:cNvPr id="104" name="Freeform 10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6" name="Freeform 10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7" name="Freeform 10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8" name="Freeform 10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9" name="Freeform 10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0" name="Freeform 11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1" name="Freeform 11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2" name="Freeform 11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3" name="Freeform 11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4" name="Freeform 11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5" name="Freeform 11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6" name="Freeform 11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7" name="Freeform 11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8" name="Freeform 11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9" name="Freeform 11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121" name="Freeform 121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2" name="Freeform 122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3" name="Freeform 123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126" name="TextBox 126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6496508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956305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2196158" y="3552842"/>
            <a:ext cx="3893011" cy="1299143"/>
            <a:chOff x="0" y="0"/>
            <a:chExt cx="5190682" cy="1732190"/>
          </a:xfrm>
        </p:grpSpPr>
        <p:sp>
          <p:nvSpPr>
            <p:cNvPr id="24" name="Freeform 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73408" y="5614597"/>
            <a:ext cx="2855964" cy="602351"/>
            <a:chOff x="0" y="0"/>
            <a:chExt cx="3807952" cy="80313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94290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58981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23672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736361" y="4917805"/>
            <a:ext cx="3893011" cy="616662"/>
            <a:chOff x="0" y="0"/>
            <a:chExt cx="5190682" cy="822215"/>
          </a:xfrm>
        </p:grpSpPr>
        <p:sp>
          <p:nvSpPr>
            <p:cNvPr id="49" name="Freeform 49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736361" y="5600286"/>
            <a:ext cx="973822" cy="616662"/>
            <a:chOff x="0" y="0"/>
            <a:chExt cx="1298429" cy="822215"/>
          </a:xfrm>
        </p:grpSpPr>
        <p:sp>
          <p:nvSpPr>
            <p:cNvPr id="58" name="Freeform 58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736361" y="3552842"/>
            <a:ext cx="3893011" cy="1299143"/>
            <a:chOff x="0" y="0"/>
            <a:chExt cx="5190682" cy="1732190"/>
          </a:xfrm>
        </p:grpSpPr>
        <p:sp>
          <p:nvSpPr>
            <p:cNvPr id="61" name="Freeform 61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77" name="Freeform 77"/>
          <p:cNvSpPr/>
          <p:nvPr/>
        </p:nvSpPr>
        <p:spPr>
          <a:xfrm>
            <a:off x="6496508" y="6525267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8" name="Freeform 78"/>
          <p:cNvSpPr/>
          <p:nvPr/>
        </p:nvSpPr>
        <p:spPr>
          <a:xfrm>
            <a:off x="9724059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9" name="Freeform 79"/>
          <p:cNvSpPr/>
          <p:nvPr/>
        </p:nvSpPr>
        <p:spPr>
          <a:xfrm>
            <a:off x="10209240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0" name="Freeform 80"/>
          <p:cNvSpPr/>
          <p:nvPr/>
        </p:nvSpPr>
        <p:spPr>
          <a:xfrm>
            <a:off x="9728204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1" name="Freeform 81"/>
          <p:cNvSpPr/>
          <p:nvPr/>
        </p:nvSpPr>
        <p:spPr>
          <a:xfrm>
            <a:off x="10213385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82" name="Group 82"/>
          <p:cNvGrpSpPr/>
          <p:nvPr/>
        </p:nvGrpSpPr>
        <p:grpSpPr>
          <a:xfrm>
            <a:off x="6744651" y="8021813"/>
            <a:ext cx="2926794" cy="1309692"/>
            <a:chOff x="0" y="0"/>
            <a:chExt cx="3902392" cy="1746256"/>
          </a:xfrm>
        </p:grpSpPr>
        <p:sp>
          <p:nvSpPr>
            <p:cNvPr id="83" name="Freeform 83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73272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138825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2035164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268207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333116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95" name="TextBox 95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96" name="TextBox 96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97" name="TextBox 97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6710023" y="6649111"/>
            <a:ext cx="3893011" cy="1299143"/>
            <a:chOff x="0" y="0"/>
            <a:chExt cx="5190682" cy="1732190"/>
          </a:xfrm>
        </p:grpSpPr>
        <p:sp>
          <p:nvSpPr>
            <p:cNvPr id="104" name="Freeform 10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6" name="Freeform 10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7" name="Freeform 10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8" name="Freeform 10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9" name="Freeform 10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0" name="Freeform 11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1" name="Freeform 11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2" name="Freeform 11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3" name="Freeform 11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4" name="Freeform 11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5" name="Freeform 11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6" name="Freeform 11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7" name="Freeform 11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8" name="Freeform 11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9" name="Freeform 11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121" name="Freeform 121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2" name="Freeform 122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3" name="Freeform 123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126" name="TextBox 126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6496508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956305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2196158" y="3552842"/>
            <a:ext cx="3893011" cy="1299143"/>
            <a:chOff x="0" y="0"/>
            <a:chExt cx="5190682" cy="1732190"/>
          </a:xfrm>
        </p:grpSpPr>
        <p:sp>
          <p:nvSpPr>
            <p:cNvPr id="24" name="Freeform 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956305" y="6524476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1" name="Group 41"/>
          <p:cNvGrpSpPr/>
          <p:nvPr/>
        </p:nvGrpSpPr>
        <p:grpSpPr>
          <a:xfrm>
            <a:off x="4690385" y="6662790"/>
            <a:ext cx="1398784" cy="602351"/>
            <a:chOff x="0" y="0"/>
            <a:chExt cx="1865046" cy="80313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196158" y="6648479"/>
            <a:ext cx="2439976" cy="1296964"/>
            <a:chOff x="0" y="0"/>
            <a:chExt cx="3253302" cy="1729285"/>
          </a:xfrm>
        </p:grpSpPr>
        <p:sp>
          <p:nvSpPr>
            <p:cNvPr id="46" name="Freeform 46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732726" y="92615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1388256" y="92615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2035164" y="92615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2682072" y="92615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5526" y="90707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694530" y="7343092"/>
            <a:ext cx="1402929" cy="1295382"/>
            <a:chOff x="0" y="0"/>
            <a:chExt cx="1870572" cy="172717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652435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299343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2204448" y="8021813"/>
            <a:ext cx="2435832" cy="616662"/>
            <a:chOff x="0" y="0"/>
            <a:chExt cx="3247775" cy="822215"/>
          </a:xfrm>
        </p:grpSpPr>
        <p:sp>
          <p:nvSpPr>
            <p:cNvPr id="64" name="Freeform 64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2753993" y="8729154"/>
            <a:ext cx="3347611" cy="602351"/>
            <a:chOff x="0" y="0"/>
            <a:chExt cx="4463482" cy="80313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77" name="Freeform 77"/>
          <p:cNvSpPr/>
          <p:nvPr/>
        </p:nvSpPr>
        <p:spPr>
          <a:xfrm>
            <a:off x="2208593" y="871484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78" name="Group 78"/>
          <p:cNvGrpSpPr/>
          <p:nvPr/>
        </p:nvGrpSpPr>
        <p:grpSpPr>
          <a:xfrm>
            <a:off x="7773408" y="5614597"/>
            <a:ext cx="2855964" cy="602351"/>
            <a:chOff x="0" y="0"/>
            <a:chExt cx="3807952" cy="803135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194290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258981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323672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6736361" y="4917805"/>
            <a:ext cx="3893011" cy="616662"/>
            <a:chOff x="0" y="0"/>
            <a:chExt cx="5190682" cy="822215"/>
          </a:xfrm>
        </p:grpSpPr>
        <p:sp>
          <p:nvSpPr>
            <p:cNvPr id="86" name="Freeform 86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6736361" y="5600286"/>
            <a:ext cx="973822" cy="616662"/>
            <a:chOff x="0" y="0"/>
            <a:chExt cx="1298429" cy="822215"/>
          </a:xfrm>
        </p:grpSpPr>
        <p:sp>
          <p:nvSpPr>
            <p:cNvPr id="95" name="Freeform 95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6" name="Freeform 96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6736361" y="3552842"/>
            <a:ext cx="3893011" cy="1299143"/>
            <a:chOff x="0" y="0"/>
            <a:chExt cx="5190682" cy="1732190"/>
          </a:xfrm>
        </p:grpSpPr>
        <p:sp>
          <p:nvSpPr>
            <p:cNvPr id="98" name="Freeform 98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9" name="Freeform 99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0" name="Freeform 100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1" name="Freeform 101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2" name="Freeform 102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3" name="Freeform 103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4" name="Freeform 104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6" name="Freeform 106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7" name="Freeform 107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8" name="Freeform 108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9" name="Freeform 109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0" name="Freeform 110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1" name="Freeform 111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2" name="Freeform 11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3" name="Freeform 113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14" name="Freeform 114"/>
          <p:cNvSpPr/>
          <p:nvPr/>
        </p:nvSpPr>
        <p:spPr>
          <a:xfrm>
            <a:off x="6496508" y="6525267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5" name="Freeform 115"/>
          <p:cNvSpPr/>
          <p:nvPr/>
        </p:nvSpPr>
        <p:spPr>
          <a:xfrm>
            <a:off x="9724059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6" name="Freeform 116"/>
          <p:cNvSpPr/>
          <p:nvPr/>
        </p:nvSpPr>
        <p:spPr>
          <a:xfrm>
            <a:off x="10209240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7" name="Freeform 117"/>
          <p:cNvSpPr/>
          <p:nvPr/>
        </p:nvSpPr>
        <p:spPr>
          <a:xfrm>
            <a:off x="9728204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8" name="Freeform 118"/>
          <p:cNvSpPr/>
          <p:nvPr/>
        </p:nvSpPr>
        <p:spPr>
          <a:xfrm>
            <a:off x="10213385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19" name="Group 119"/>
          <p:cNvGrpSpPr/>
          <p:nvPr/>
        </p:nvGrpSpPr>
        <p:grpSpPr>
          <a:xfrm>
            <a:off x="6744651" y="8021813"/>
            <a:ext cx="2926794" cy="1309692"/>
            <a:chOff x="0" y="0"/>
            <a:chExt cx="3902392" cy="1746256"/>
          </a:xfrm>
        </p:grpSpPr>
        <p:sp>
          <p:nvSpPr>
            <p:cNvPr id="120" name="Freeform 12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1" name="Freeform 121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2" name="Freeform 122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3" name="Freeform 123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4" name="Freeform 1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5" name="Freeform 125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6" name="Freeform 126"/>
            <p:cNvSpPr/>
            <p:nvPr/>
          </p:nvSpPr>
          <p:spPr>
            <a:xfrm>
              <a:off x="73272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7" name="Freeform 127"/>
            <p:cNvSpPr/>
            <p:nvPr/>
          </p:nvSpPr>
          <p:spPr>
            <a:xfrm>
              <a:off x="138825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8" name="Freeform 128"/>
            <p:cNvSpPr/>
            <p:nvPr/>
          </p:nvSpPr>
          <p:spPr>
            <a:xfrm>
              <a:off x="2035164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9" name="Freeform 129"/>
            <p:cNvSpPr/>
            <p:nvPr/>
          </p:nvSpPr>
          <p:spPr>
            <a:xfrm>
              <a:off x="268207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0" name="Freeform 130"/>
            <p:cNvSpPr/>
            <p:nvPr/>
          </p:nvSpPr>
          <p:spPr>
            <a:xfrm>
              <a:off x="333116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1" name="Freeform 131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32" name="TextBox 132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133" name="TextBox 133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134" name="TextBox 134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6710023" y="6649111"/>
            <a:ext cx="3893011" cy="1299143"/>
            <a:chOff x="0" y="0"/>
            <a:chExt cx="5190682" cy="1732190"/>
          </a:xfrm>
        </p:grpSpPr>
        <p:sp>
          <p:nvSpPr>
            <p:cNvPr id="141" name="Freeform 141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2" name="Freeform 142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3" name="Freeform 143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4" name="Freeform 144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5" name="Freeform 145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6" name="Freeform 146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7" name="Freeform 147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8" name="Freeform 148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9" name="Freeform 149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0" name="Freeform 150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1" name="Freeform 151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2" name="Freeform 152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3" name="Freeform 153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4" name="Freeform 154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5" name="Freeform 155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6" name="Freeform 156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57" name="Group 157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158" name="Freeform 158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9" name="Freeform 159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0" name="Freeform 160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1" name="TextBox 161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162" name="TextBox 162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163" name="TextBox 163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6496508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956305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2196158" y="3552842"/>
            <a:ext cx="3893011" cy="1299143"/>
            <a:chOff x="0" y="0"/>
            <a:chExt cx="5190682" cy="1732190"/>
          </a:xfrm>
        </p:grpSpPr>
        <p:sp>
          <p:nvSpPr>
            <p:cNvPr id="24" name="Freeform 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956305" y="6524476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1" name="Group 41"/>
          <p:cNvGrpSpPr/>
          <p:nvPr/>
        </p:nvGrpSpPr>
        <p:grpSpPr>
          <a:xfrm>
            <a:off x="4690385" y="6662790"/>
            <a:ext cx="1398784" cy="602351"/>
            <a:chOff x="0" y="0"/>
            <a:chExt cx="1865046" cy="80313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196158" y="6648479"/>
            <a:ext cx="2439976" cy="1296964"/>
            <a:chOff x="0" y="0"/>
            <a:chExt cx="3253302" cy="1729285"/>
          </a:xfrm>
        </p:grpSpPr>
        <p:sp>
          <p:nvSpPr>
            <p:cNvPr id="46" name="Freeform 46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732726" y="92615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1388256" y="92615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2035164" y="92615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2682072" y="92615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5526" y="90707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694530" y="7343092"/>
            <a:ext cx="1402929" cy="1295382"/>
            <a:chOff x="0" y="0"/>
            <a:chExt cx="1870572" cy="172717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652435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299343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2204448" y="8021813"/>
            <a:ext cx="2435832" cy="616662"/>
            <a:chOff x="0" y="0"/>
            <a:chExt cx="3247775" cy="822215"/>
          </a:xfrm>
        </p:grpSpPr>
        <p:sp>
          <p:nvSpPr>
            <p:cNvPr id="64" name="Freeform 64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2753993" y="8729154"/>
            <a:ext cx="3347611" cy="602351"/>
            <a:chOff x="0" y="0"/>
            <a:chExt cx="4463482" cy="80313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77" name="Freeform 77"/>
          <p:cNvSpPr/>
          <p:nvPr/>
        </p:nvSpPr>
        <p:spPr>
          <a:xfrm>
            <a:off x="2208593" y="871484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78" name="Group 78"/>
          <p:cNvGrpSpPr/>
          <p:nvPr/>
        </p:nvGrpSpPr>
        <p:grpSpPr>
          <a:xfrm>
            <a:off x="7773408" y="5614597"/>
            <a:ext cx="2855964" cy="602351"/>
            <a:chOff x="0" y="0"/>
            <a:chExt cx="3807952" cy="803135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194290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258981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323672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6736361" y="4917805"/>
            <a:ext cx="3893011" cy="616662"/>
            <a:chOff x="0" y="0"/>
            <a:chExt cx="5190682" cy="822215"/>
          </a:xfrm>
        </p:grpSpPr>
        <p:sp>
          <p:nvSpPr>
            <p:cNvPr id="86" name="Freeform 86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6736361" y="5600286"/>
            <a:ext cx="973822" cy="616662"/>
            <a:chOff x="0" y="0"/>
            <a:chExt cx="1298429" cy="822215"/>
          </a:xfrm>
        </p:grpSpPr>
        <p:sp>
          <p:nvSpPr>
            <p:cNvPr id="95" name="Freeform 95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6" name="Freeform 96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6736361" y="3552842"/>
            <a:ext cx="3893011" cy="1299143"/>
            <a:chOff x="0" y="0"/>
            <a:chExt cx="5190682" cy="1732190"/>
          </a:xfrm>
        </p:grpSpPr>
        <p:sp>
          <p:nvSpPr>
            <p:cNvPr id="98" name="Freeform 98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9" name="Freeform 99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0" name="Freeform 100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1" name="Freeform 101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2" name="Freeform 102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3" name="Freeform 103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4" name="Freeform 104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6" name="Freeform 106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7" name="Freeform 107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8" name="Freeform 108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9" name="Freeform 109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0" name="Freeform 110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1" name="Freeform 111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2" name="Freeform 11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3" name="Freeform 113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14" name="Freeform 114"/>
          <p:cNvSpPr/>
          <p:nvPr/>
        </p:nvSpPr>
        <p:spPr>
          <a:xfrm>
            <a:off x="6496508" y="6525267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5" name="Freeform 115"/>
          <p:cNvSpPr/>
          <p:nvPr/>
        </p:nvSpPr>
        <p:spPr>
          <a:xfrm>
            <a:off x="9724059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6" name="Freeform 116"/>
          <p:cNvSpPr/>
          <p:nvPr/>
        </p:nvSpPr>
        <p:spPr>
          <a:xfrm>
            <a:off x="10209240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7" name="Freeform 117"/>
          <p:cNvSpPr/>
          <p:nvPr/>
        </p:nvSpPr>
        <p:spPr>
          <a:xfrm>
            <a:off x="9728204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8" name="Freeform 118"/>
          <p:cNvSpPr/>
          <p:nvPr/>
        </p:nvSpPr>
        <p:spPr>
          <a:xfrm>
            <a:off x="10213385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19" name="Group 119"/>
          <p:cNvGrpSpPr/>
          <p:nvPr/>
        </p:nvGrpSpPr>
        <p:grpSpPr>
          <a:xfrm>
            <a:off x="6744651" y="8021813"/>
            <a:ext cx="2926794" cy="1309692"/>
            <a:chOff x="0" y="0"/>
            <a:chExt cx="3902392" cy="1746256"/>
          </a:xfrm>
        </p:grpSpPr>
        <p:sp>
          <p:nvSpPr>
            <p:cNvPr id="120" name="Freeform 12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1" name="Freeform 121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2" name="Freeform 122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3" name="Freeform 123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4" name="Freeform 1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5" name="Freeform 125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6" name="Freeform 126"/>
            <p:cNvSpPr/>
            <p:nvPr/>
          </p:nvSpPr>
          <p:spPr>
            <a:xfrm>
              <a:off x="73272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7" name="Freeform 127"/>
            <p:cNvSpPr/>
            <p:nvPr/>
          </p:nvSpPr>
          <p:spPr>
            <a:xfrm>
              <a:off x="138825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8" name="Freeform 128"/>
            <p:cNvSpPr/>
            <p:nvPr/>
          </p:nvSpPr>
          <p:spPr>
            <a:xfrm>
              <a:off x="2035164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9" name="Freeform 129"/>
            <p:cNvSpPr/>
            <p:nvPr/>
          </p:nvSpPr>
          <p:spPr>
            <a:xfrm>
              <a:off x="268207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0" name="Freeform 130"/>
            <p:cNvSpPr/>
            <p:nvPr/>
          </p:nvSpPr>
          <p:spPr>
            <a:xfrm>
              <a:off x="333116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1" name="Freeform 131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32" name="TextBox 132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133" name="TextBox 133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134" name="TextBox 134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6710023" y="6649111"/>
            <a:ext cx="3893011" cy="1299143"/>
            <a:chOff x="0" y="0"/>
            <a:chExt cx="5190682" cy="1732190"/>
          </a:xfrm>
        </p:grpSpPr>
        <p:sp>
          <p:nvSpPr>
            <p:cNvPr id="141" name="Freeform 141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2" name="Freeform 142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3" name="Freeform 143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4" name="Freeform 144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5" name="Freeform 145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6" name="Freeform 146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7" name="Freeform 147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8" name="Freeform 148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9" name="Freeform 149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0" name="Freeform 150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1" name="Freeform 151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2" name="Freeform 152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3" name="Freeform 153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4" name="Freeform 154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5" name="Freeform 155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6" name="Freeform 156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57" name="Group 157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158" name="Freeform 158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9" name="Freeform 159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0" name="Freeform 160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1" name="TextBox 161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162" name="TextBox 162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163" name="TextBox 163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6496508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956305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2196158" y="3552842"/>
            <a:ext cx="3893011" cy="1299143"/>
            <a:chOff x="0" y="0"/>
            <a:chExt cx="5190682" cy="1732190"/>
          </a:xfrm>
        </p:grpSpPr>
        <p:sp>
          <p:nvSpPr>
            <p:cNvPr id="24" name="Freeform 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956305" y="6524476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1" name="Freeform 41"/>
          <p:cNvSpPr/>
          <p:nvPr/>
        </p:nvSpPr>
        <p:spPr>
          <a:xfrm>
            <a:off x="4690385" y="6662790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2" name="Freeform 42"/>
          <p:cNvSpPr/>
          <p:nvPr/>
        </p:nvSpPr>
        <p:spPr>
          <a:xfrm>
            <a:off x="5175566" y="6662790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3" name="Freeform 43"/>
          <p:cNvSpPr/>
          <p:nvPr/>
        </p:nvSpPr>
        <p:spPr>
          <a:xfrm>
            <a:off x="5660747" y="6662790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4" name="Freeform 44"/>
          <p:cNvSpPr/>
          <p:nvPr/>
        </p:nvSpPr>
        <p:spPr>
          <a:xfrm>
            <a:off x="2741558" y="6662790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5" name="Freeform 45"/>
          <p:cNvSpPr/>
          <p:nvPr/>
        </p:nvSpPr>
        <p:spPr>
          <a:xfrm>
            <a:off x="3233205" y="6662790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6" name="Freeform 46"/>
          <p:cNvSpPr/>
          <p:nvPr/>
        </p:nvSpPr>
        <p:spPr>
          <a:xfrm>
            <a:off x="3718386" y="6662790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3" y="0"/>
                </a:lnTo>
                <a:lnTo>
                  <a:pt x="428423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7" name="Freeform 47"/>
          <p:cNvSpPr/>
          <p:nvPr/>
        </p:nvSpPr>
        <p:spPr>
          <a:xfrm>
            <a:off x="4203567" y="6662790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3" y="0"/>
                </a:lnTo>
                <a:lnTo>
                  <a:pt x="428423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8" name="Freeform 48"/>
          <p:cNvSpPr/>
          <p:nvPr/>
        </p:nvSpPr>
        <p:spPr>
          <a:xfrm>
            <a:off x="2196158" y="6648479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2"/>
                </a:lnTo>
                <a:lnTo>
                  <a:pt x="0" y="602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9" name="Freeform 49"/>
          <p:cNvSpPr/>
          <p:nvPr/>
        </p:nvSpPr>
        <p:spPr>
          <a:xfrm>
            <a:off x="2745703" y="7343092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2"/>
                </a:lnTo>
                <a:lnTo>
                  <a:pt x="0" y="602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0" name="Freeform 50"/>
          <p:cNvSpPr/>
          <p:nvPr/>
        </p:nvSpPr>
        <p:spPr>
          <a:xfrm>
            <a:off x="3237350" y="7343092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2"/>
                </a:lnTo>
                <a:lnTo>
                  <a:pt x="0" y="602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1" name="Freeform 51"/>
          <p:cNvSpPr/>
          <p:nvPr/>
        </p:nvSpPr>
        <p:spPr>
          <a:xfrm>
            <a:off x="3722531" y="7343092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2"/>
                </a:lnTo>
                <a:lnTo>
                  <a:pt x="0" y="602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2" name="Freeform 52"/>
          <p:cNvSpPr/>
          <p:nvPr/>
        </p:nvSpPr>
        <p:spPr>
          <a:xfrm>
            <a:off x="4207712" y="7343092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3" y="0"/>
                </a:lnTo>
                <a:lnTo>
                  <a:pt x="428423" y="602352"/>
                </a:lnTo>
                <a:lnTo>
                  <a:pt x="0" y="602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3" name="Freeform 53"/>
          <p:cNvSpPr/>
          <p:nvPr/>
        </p:nvSpPr>
        <p:spPr>
          <a:xfrm>
            <a:off x="2200303" y="7328782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54" name="Group 54"/>
          <p:cNvGrpSpPr/>
          <p:nvPr/>
        </p:nvGrpSpPr>
        <p:grpSpPr>
          <a:xfrm>
            <a:off x="4694530" y="7343092"/>
            <a:ext cx="1402929" cy="1295382"/>
            <a:chOff x="0" y="0"/>
            <a:chExt cx="1870572" cy="172717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652435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1299343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2204448" y="8021813"/>
            <a:ext cx="2435832" cy="616662"/>
            <a:chOff x="0" y="0"/>
            <a:chExt cx="3247775" cy="822215"/>
          </a:xfrm>
        </p:grpSpPr>
        <p:sp>
          <p:nvSpPr>
            <p:cNvPr id="62" name="Freeform 62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2753993" y="8729154"/>
            <a:ext cx="3347611" cy="602351"/>
            <a:chOff x="0" y="0"/>
            <a:chExt cx="4463482" cy="80313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75" name="Freeform 75"/>
          <p:cNvSpPr/>
          <p:nvPr/>
        </p:nvSpPr>
        <p:spPr>
          <a:xfrm>
            <a:off x="2208593" y="871484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76" name="Group 76"/>
          <p:cNvGrpSpPr/>
          <p:nvPr/>
        </p:nvGrpSpPr>
        <p:grpSpPr>
          <a:xfrm>
            <a:off x="7773408" y="5614597"/>
            <a:ext cx="2855964" cy="602351"/>
            <a:chOff x="0" y="0"/>
            <a:chExt cx="3807952" cy="80313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8" name="Freeform 78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194290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258981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323672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6736361" y="4917805"/>
            <a:ext cx="3893011" cy="616662"/>
            <a:chOff x="0" y="0"/>
            <a:chExt cx="5190682" cy="822215"/>
          </a:xfrm>
        </p:grpSpPr>
        <p:sp>
          <p:nvSpPr>
            <p:cNvPr id="84" name="Freeform 84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6736361" y="5600286"/>
            <a:ext cx="973822" cy="616662"/>
            <a:chOff x="0" y="0"/>
            <a:chExt cx="1298429" cy="822215"/>
          </a:xfrm>
        </p:grpSpPr>
        <p:sp>
          <p:nvSpPr>
            <p:cNvPr id="93" name="Freeform 93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6736361" y="3552842"/>
            <a:ext cx="3893011" cy="1299143"/>
            <a:chOff x="0" y="0"/>
            <a:chExt cx="5190682" cy="1732190"/>
          </a:xfrm>
        </p:grpSpPr>
        <p:sp>
          <p:nvSpPr>
            <p:cNvPr id="96" name="Freeform 96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7" name="Freeform 97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8" name="Freeform 9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9" name="Freeform 99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0" name="Freeform 100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1" name="Freeform 101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2" name="Freeform 102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3" name="Freeform 103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4" name="Freeform 10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6" name="Freeform 106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7" name="Freeform 10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8" name="Freeform 108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9" name="Freeform 109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0" name="Freeform 110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1" name="Freeform 111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12" name="Freeform 112"/>
          <p:cNvSpPr/>
          <p:nvPr/>
        </p:nvSpPr>
        <p:spPr>
          <a:xfrm>
            <a:off x="6496508" y="6525267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3" name="Freeform 113"/>
          <p:cNvSpPr/>
          <p:nvPr/>
        </p:nvSpPr>
        <p:spPr>
          <a:xfrm>
            <a:off x="9724059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4" name="Freeform 114"/>
          <p:cNvSpPr/>
          <p:nvPr/>
        </p:nvSpPr>
        <p:spPr>
          <a:xfrm>
            <a:off x="10209240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5" name="Freeform 115"/>
          <p:cNvSpPr/>
          <p:nvPr/>
        </p:nvSpPr>
        <p:spPr>
          <a:xfrm>
            <a:off x="9728204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6" name="Freeform 116"/>
          <p:cNvSpPr/>
          <p:nvPr/>
        </p:nvSpPr>
        <p:spPr>
          <a:xfrm>
            <a:off x="10213385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17" name="Group 117"/>
          <p:cNvGrpSpPr/>
          <p:nvPr/>
        </p:nvGrpSpPr>
        <p:grpSpPr>
          <a:xfrm>
            <a:off x="6744651" y="8021813"/>
            <a:ext cx="2926794" cy="1309692"/>
            <a:chOff x="0" y="0"/>
            <a:chExt cx="3902392" cy="1746256"/>
          </a:xfrm>
        </p:grpSpPr>
        <p:sp>
          <p:nvSpPr>
            <p:cNvPr id="118" name="Freeform 118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9" name="Freeform 119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0" name="Freeform 120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1" name="Freeform 121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2" name="Freeform 122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3" name="Freeform 123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4" name="Freeform 124"/>
            <p:cNvSpPr/>
            <p:nvPr/>
          </p:nvSpPr>
          <p:spPr>
            <a:xfrm>
              <a:off x="73272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5" name="Freeform 125"/>
            <p:cNvSpPr/>
            <p:nvPr/>
          </p:nvSpPr>
          <p:spPr>
            <a:xfrm>
              <a:off x="138825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6" name="Freeform 126"/>
            <p:cNvSpPr/>
            <p:nvPr/>
          </p:nvSpPr>
          <p:spPr>
            <a:xfrm>
              <a:off x="2035164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7" name="Freeform 127"/>
            <p:cNvSpPr/>
            <p:nvPr/>
          </p:nvSpPr>
          <p:spPr>
            <a:xfrm>
              <a:off x="268207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8" name="Freeform 128"/>
            <p:cNvSpPr/>
            <p:nvPr/>
          </p:nvSpPr>
          <p:spPr>
            <a:xfrm>
              <a:off x="333116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9" name="Freeform 129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32" name="TextBox 132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133" name="TextBox 133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134" name="TextBox 134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6710023" y="6649111"/>
            <a:ext cx="3893011" cy="1299143"/>
            <a:chOff x="0" y="0"/>
            <a:chExt cx="5190682" cy="1732190"/>
          </a:xfrm>
        </p:grpSpPr>
        <p:sp>
          <p:nvSpPr>
            <p:cNvPr id="145" name="Freeform 145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6" name="Freeform 146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7" name="Freeform 147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8" name="Freeform 148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9" name="Freeform 149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0" name="Freeform 150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1" name="Freeform 151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2" name="Freeform 15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3" name="Freeform 153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4" name="Freeform 154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5" name="Freeform 155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6" name="Freeform 156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7" name="Freeform 157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8" name="Freeform 158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9" name="Freeform 159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0" name="Freeform 160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162" name="Freeform 162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3" name="Freeform 163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4" name="Freeform 164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5" name="TextBox 165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166" name="TextBox 166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167" name="TextBox 167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01F4F018-EE22-C477-5F5A-E386FB898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88108" y="6082065"/>
            <a:ext cx="5269686" cy="3491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1257281" y="2868838"/>
            <a:ext cx="1872189" cy="1649867"/>
          </a:xfrm>
          <a:custGeom>
            <a:avLst/>
            <a:gdLst/>
            <a:ahLst/>
            <a:cxnLst/>
            <a:rect l="l" t="t" r="r" b="b"/>
            <a:pathLst>
              <a:path w="1872189" h="1649867">
                <a:moveTo>
                  <a:pt x="0" y="0"/>
                </a:moveTo>
                <a:lnTo>
                  <a:pt x="1872189" y="0"/>
                </a:lnTo>
                <a:lnTo>
                  <a:pt x="1872189" y="1649867"/>
                </a:lnTo>
                <a:lnTo>
                  <a:pt x="0" y="1649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2919640" y="6060255"/>
            <a:ext cx="1910210" cy="1666658"/>
          </a:xfrm>
          <a:custGeom>
            <a:avLst/>
            <a:gdLst/>
            <a:ahLst/>
            <a:cxnLst/>
            <a:rect l="l" t="t" r="r" b="b"/>
            <a:pathLst>
              <a:path w="1910210" h="1666658">
                <a:moveTo>
                  <a:pt x="0" y="0"/>
                </a:moveTo>
                <a:lnTo>
                  <a:pt x="1910210" y="0"/>
                </a:lnTo>
                <a:lnTo>
                  <a:pt x="1910210" y="1666658"/>
                </a:lnTo>
                <a:lnTo>
                  <a:pt x="0" y="1666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4928725" y="3096056"/>
            <a:ext cx="1882389" cy="1882389"/>
          </a:xfrm>
          <a:custGeom>
            <a:avLst/>
            <a:gdLst/>
            <a:ahLst/>
            <a:cxnLst/>
            <a:rect l="l" t="t" r="r" b="b"/>
            <a:pathLst>
              <a:path w="1882389" h="1882389">
                <a:moveTo>
                  <a:pt x="0" y="0"/>
                </a:moveTo>
                <a:lnTo>
                  <a:pt x="1882389" y="0"/>
                </a:lnTo>
                <a:lnTo>
                  <a:pt x="1882389" y="1882389"/>
                </a:lnTo>
                <a:lnTo>
                  <a:pt x="0" y="1882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8424063" y="3200628"/>
            <a:ext cx="1462288" cy="1458633"/>
          </a:xfrm>
          <a:custGeom>
            <a:avLst/>
            <a:gdLst/>
            <a:ahLst/>
            <a:cxnLst/>
            <a:rect l="l" t="t" r="r" b="b"/>
            <a:pathLst>
              <a:path w="1462288" h="1458633">
                <a:moveTo>
                  <a:pt x="0" y="0"/>
                </a:moveTo>
                <a:lnTo>
                  <a:pt x="1462288" y="0"/>
                </a:lnTo>
                <a:lnTo>
                  <a:pt x="1462288" y="1458633"/>
                </a:lnTo>
                <a:lnTo>
                  <a:pt x="0" y="1458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6629105" y="5975706"/>
            <a:ext cx="1633574" cy="1829869"/>
          </a:xfrm>
          <a:custGeom>
            <a:avLst/>
            <a:gdLst/>
            <a:ahLst/>
            <a:cxnLst/>
            <a:rect l="l" t="t" r="r" b="b"/>
            <a:pathLst>
              <a:path w="1633574" h="1829869">
                <a:moveTo>
                  <a:pt x="0" y="0"/>
                </a:moveTo>
                <a:lnTo>
                  <a:pt x="1633574" y="0"/>
                </a:lnTo>
                <a:lnTo>
                  <a:pt x="1633574" y="1829869"/>
                </a:lnTo>
                <a:lnTo>
                  <a:pt x="0" y="18298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9" name="Group 9"/>
          <p:cNvGrpSpPr/>
          <p:nvPr/>
        </p:nvGrpSpPr>
        <p:grpSpPr>
          <a:xfrm>
            <a:off x="12185120" y="2153600"/>
            <a:ext cx="3366290" cy="3767300"/>
            <a:chOff x="0" y="0"/>
            <a:chExt cx="4488386" cy="5023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0016" cy="1581417"/>
            </a:xfrm>
            <a:custGeom>
              <a:avLst/>
              <a:gdLst/>
              <a:ahLst/>
              <a:cxnLst/>
              <a:rect l="l" t="t" r="r" b="b"/>
              <a:pathLst>
                <a:path w="1190016" h="1581417">
                  <a:moveTo>
                    <a:pt x="0" y="0"/>
                  </a:moveTo>
                  <a:lnTo>
                    <a:pt x="1190016" y="0"/>
                  </a:lnTo>
                  <a:lnTo>
                    <a:pt x="1190016" y="1581417"/>
                  </a:lnTo>
                  <a:lnTo>
                    <a:pt x="0" y="15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073817" y="1386538"/>
              <a:ext cx="1085914" cy="1497813"/>
            </a:xfrm>
            <a:custGeom>
              <a:avLst/>
              <a:gdLst/>
              <a:ahLst/>
              <a:cxnLst/>
              <a:rect l="l" t="t" r="r" b="b"/>
              <a:pathLst>
                <a:path w="1085914" h="1497813">
                  <a:moveTo>
                    <a:pt x="0" y="0"/>
                  </a:moveTo>
                  <a:lnTo>
                    <a:pt x="1085914" y="0"/>
                  </a:lnTo>
                  <a:lnTo>
                    <a:pt x="1085914" y="1497813"/>
                  </a:lnTo>
                  <a:lnTo>
                    <a:pt x="0" y="1497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14862" y="940098"/>
              <a:ext cx="1588570" cy="1588570"/>
            </a:xfrm>
            <a:custGeom>
              <a:avLst/>
              <a:gdLst/>
              <a:ahLst/>
              <a:cxnLst/>
              <a:rect l="l" t="t" r="r" b="b"/>
              <a:pathLst>
                <a:path w="1588570" h="1588570">
                  <a:moveTo>
                    <a:pt x="0" y="0"/>
                  </a:moveTo>
                  <a:lnTo>
                    <a:pt x="1588570" y="0"/>
                  </a:lnTo>
                  <a:lnTo>
                    <a:pt x="1588570" y="1588571"/>
                  </a:lnTo>
                  <a:lnTo>
                    <a:pt x="0" y="15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18478" y="3079544"/>
              <a:ext cx="3369908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55">
                  <a:solidFill>
                    <a:srgbClr val="000000"/>
                  </a:solidFill>
                  <a:latin typeface="TT Hoves Bold"/>
                </a:rPr>
                <a:t>School to Home Distance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424713" y="6476294"/>
            <a:ext cx="1811484" cy="1834415"/>
          </a:xfrm>
          <a:custGeom>
            <a:avLst/>
            <a:gdLst/>
            <a:ahLst/>
            <a:cxnLst/>
            <a:rect l="l" t="t" r="r" b="b"/>
            <a:pathLst>
              <a:path w="1811484" h="1834415">
                <a:moveTo>
                  <a:pt x="0" y="0"/>
                </a:moveTo>
                <a:lnTo>
                  <a:pt x="1811485" y="0"/>
                </a:lnTo>
                <a:lnTo>
                  <a:pt x="1811485" y="1834415"/>
                </a:lnTo>
                <a:lnTo>
                  <a:pt x="0" y="18344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TextBox 15"/>
          <p:cNvSpPr txBox="1"/>
          <p:nvPr/>
        </p:nvSpPr>
        <p:spPr>
          <a:xfrm>
            <a:off x="-2431521" y="90805"/>
            <a:ext cx="11304899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60"/>
              </a:lnSpc>
            </a:pPr>
            <a:r>
              <a:rPr lang="en-US" sz="9200" spc="276">
                <a:solidFill>
                  <a:srgbClr val="310C42"/>
                </a:solidFill>
                <a:latin typeface="TT Hoves Bold"/>
              </a:rPr>
              <a:t>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134" y="4461555"/>
            <a:ext cx="245937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 dirty="0">
                <a:solidFill>
                  <a:srgbClr val="000000"/>
                </a:solidFill>
                <a:latin typeface="TT Hoves Bold"/>
              </a:rPr>
              <a:t>GCSE Attainment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90515" y="7748425"/>
            <a:ext cx="245937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TT Hoves Bold"/>
              </a:rPr>
              <a:t>Free School Meals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40232" y="4921295"/>
            <a:ext cx="24593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TT Hoves Bold"/>
              </a:rPr>
              <a:t>Absences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85393" y="7748425"/>
            <a:ext cx="316981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TT Hoves Bold"/>
              </a:rPr>
              <a:t>Special Education Needs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25520" y="4956855"/>
            <a:ext cx="25754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TT Hoves Bold"/>
              </a:rPr>
              <a:t>Support Level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66500" y="8496202"/>
            <a:ext cx="352791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TT Hoves Bold"/>
              </a:rPr>
              <a:t>Deprivation Indices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2386" y="3192223"/>
            <a:ext cx="4204148" cy="5241599"/>
            <a:chOff x="0" y="0"/>
            <a:chExt cx="1175123" cy="1465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123" cy="1465106"/>
            </a:xfrm>
            <a:custGeom>
              <a:avLst/>
              <a:gdLst/>
              <a:ahLst/>
              <a:cxnLst/>
              <a:rect l="l" t="t" r="r" b="b"/>
              <a:pathLst>
                <a:path w="1175123" h="1465106">
                  <a:moveTo>
                    <a:pt x="0" y="0"/>
                  </a:moveTo>
                  <a:lnTo>
                    <a:pt x="1175123" y="0"/>
                  </a:lnTo>
                  <a:lnTo>
                    <a:pt x="1175123" y="1465106"/>
                  </a:lnTo>
                  <a:lnTo>
                    <a:pt x="0" y="1465106"/>
                  </a:lnTo>
                  <a:lnTo>
                    <a:pt x="0" y="0"/>
                  </a:lnTo>
                </a:path>
              </a:pathLst>
            </a:custGeom>
            <a:solidFill>
              <a:srgbClr val="441E82">
                <a:alpha val="9804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5400000">
            <a:off x="3549109" y="8758672"/>
            <a:ext cx="1043935" cy="904048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441E82">
                <a:alpha val="67843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2352386" y="8433822"/>
            <a:ext cx="2170714" cy="776873"/>
            <a:chOff x="0" y="0"/>
            <a:chExt cx="17714575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14575" cy="6339840"/>
            </a:xfrm>
            <a:custGeom>
              <a:avLst/>
              <a:gdLst/>
              <a:ahLst/>
              <a:cxnLst/>
              <a:rect l="l" t="t" r="r" b="b"/>
              <a:pathLst>
                <a:path w="17714575" h="6339840">
                  <a:moveTo>
                    <a:pt x="1771457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7714575" y="6339840"/>
                  </a:lnTo>
                </a:path>
              </a:pathLst>
            </a:custGeom>
            <a:solidFill>
              <a:srgbClr val="441E82"/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5400000">
            <a:off x="8238266" y="8758672"/>
            <a:ext cx="1043935" cy="904048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441E82">
                <a:alpha val="67843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041544" y="8433822"/>
            <a:ext cx="2170714" cy="776873"/>
            <a:chOff x="0" y="0"/>
            <a:chExt cx="17714575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714575" cy="6339840"/>
            </a:xfrm>
            <a:custGeom>
              <a:avLst/>
              <a:gdLst/>
              <a:ahLst/>
              <a:cxnLst/>
              <a:rect l="l" t="t" r="r" b="b"/>
              <a:pathLst>
                <a:path w="17714575" h="6339840">
                  <a:moveTo>
                    <a:pt x="1771457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7714575" y="6339840"/>
                  </a:lnTo>
                </a:path>
              </a:pathLst>
            </a:custGeom>
            <a:solidFill>
              <a:srgbClr val="441E82"/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31466" y="3192223"/>
            <a:ext cx="4204148" cy="5241599"/>
            <a:chOff x="0" y="0"/>
            <a:chExt cx="1175123" cy="14651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5123" cy="1465106"/>
            </a:xfrm>
            <a:custGeom>
              <a:avLst/>
              <a:gdLst/>
              <a:ahLst/>
              <a:cxnLst/>
              <a:rect l="l" t="t" r="r" b="b"/>
              <a:pathLst>
                <a:path w="1175123" h="1465106">
                  <a:moveTo>
                    <a:pt x="0" y="0"/>
                  </a:moveTo>
                  <a:lnTo>
                    <a:pt x="1175123" y="0"/>
                  </a:lnTo>
                  <a:lnTo>
                    <a:pt x="1175123" y="1465106"/>
                  </a:lnTo>
                  <a:lnTo>
                    <a:pt x="0" y="1465106"/>
                  </a:lnTo>
                  <a:lnTo>
                    <a:pt x="0" y="0"/>
                  </a:lnTo>
                </a:path>
              </a:pathLst>
            </a:custGeom>
            <a:solidFill>
              <a:srgbClr val="441E82">
                <a:alpha val="9804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5400000">
            <a:off x="12928189" y="8758672"/>
            <a:ext cx="1043935" cy="904048"/>
            <a:chOff x="0" y="0"/>
            <a:chExt cx="6350000" cy="5499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441E82">
                <a:alpha val="67843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1731466" y="8433822"/>
            <a:ext cx="2170714" cy="776873"/>
            <a:chOff x="0" y="0"/>
            <a:chExt cx="17714575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714575" cy="6339840"/>
            </a:xfrm>
            <a:custGeom>
              <a:avLst/>
              <a:gdLst/>
              <a:ahLst/>
              <a:cxnLst/>
              <a:rect l="l" t="t" r="r" b="b"/>
              <a:pathLst>
                <a:path w="17714575" h="6339840">
                  <a:moveTo>
                    <a:pt x="1771457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7714575" y="6339840"/>
                  </a:lnTo>
                </a:path>
              </a:pathLst>
            </a:custGeom>
            <a:solidFill>
              <a:srgbClr val="441E82"/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0" name="Freeform 20"/>
          <p:cNvSpPr/>
          <p:nvPr/>
        </p:nvSpPr>
        <p:spPr>
          <a:xfrm>
            <a:off x="3172888" y="5646043"/>
            <a:ext cx="2700424" cy="2342618"/>
          </a:xfrm>
          <a:custGeom>
            <a:avLst/>
            <a:gdLst/>
            <a:ahLst/>
            <a:cxnLst/>
            <a:rect l="l" t="t" r="r" b="b"/>
            <a:pathLst>
              <a:path w="2700424" h="2342618">
                <a:moveTo>
                  <a:pt x="0" y="0"/>
                </a:moveTo>
                <a:lnTo>
                  <a:pt x="2700424" y="0"/>
                </a:lnTo>
                <a:lnTo>
                  <a:pt x="2700424" y="2342618"/>
                </a:lnTo>
                <a:lnTo>
                  <a:pt x="0" y="234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1" name="Group 21"/>
          <p:cNvGrpSpPr/>
          <p:nvPr/>
        </p:nvGrpSpPr>
        <p:grpSpPr>
          <a:xfrm>
            <a:off x="7041926" y="3192223"/>
            <a:ext cx="4204148" cy="5241599"/>
            <a:chOff x="0" y="0"/>
            <a:chExt cx="1175123" cy="14651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5123" cy="1465106"/>
            </a:xfrm>
            <a:custGeom>
              <a:avLst/>
              <a:gdLst/>
              <a:ahLst/>
              <a:cxnLst/>
              <a:rect l="l" t="t" r="r" b="b"/>
              <a:pathLst>
                <a:path w="1175123" h="1465106">
                  <a:moveTo>
                    <a:pt x="0" y="0"/>
                  </a:moveTo>
                  <a:lnTo>
                    <a:pt x="1175123" y="0"/>
                  </a:lnTo>
                  <a:lnTo>
                    <a:pt x="1175123" y="1465106"/>
                  </a:lnTo>
                  <a:lnTo>
                    <a:pt x="0" y="1465106"/>
                  </a:lnTo>
                  <a:lnTo>
                    <a:pt x="0" y="0"/>
                  </a:lnTo>
                </a:path>
              </a:pathLst>
            </a:custGeom>
            <a:solidFill>
              <a:srgbClr val="441E82">
                <a:alpha val="9804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3" name="Freeform 23"/>
          <p:cNvSpPr/>
          <p:nvPr/>
        </p:nvSpPr>
        <p:spPr>
          <a:xfrm>
            <a:off x="8308210" y="5646043"/>
            <a:ext cx="1648618" cy="2342618"/>
          </a:xfrm>
          <a:custGeom>
            <a:avLst/>
            <a:gdLst/>
            <a:ahLst/>
            <a:cxnLst/>
            <a:rect l="l" t="t" r="r" b="b"/>
            <a:pathLst>
              <a:path w="1648618" h="2342618">
                <a:moveTo>
                  <a:pt x="0" y="0"/>
                </a:moveTo>
                <a:lnTo>
                  <a:pt x="1648618" y="0"/>
                </a:lnTo>
                <a:lnTo>
                  <a:pt x="1648618" y="2342618"/>
                </a:lnTo>
                <a:lnTo>
                  <a:pt x="0" y="2342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4" name="Freeform 24"/>
          <p:cNvSpPr/>
          <p:nvPr/>
        </p:nvSpPr>
        <p:spPr>
          <a:xfrm>
            <a:off x="12865693" y="5915688"/>
            <a:ext cx="2072974" cy="2072974"/>
          </a:xfrm>
          <a:custGeom>
            <a:avLst/>
            <a:gdLst/>
            <a:ahLst/>
            <a:cxnLst/>
            <a:rect l="l" t="t" r="r" b="b"/>
            <a:pathLst>
              <a:path w="2072974" h="2072974">
                <a:moveTo>
                  <a:pt x="0" y="0"/>
                </a:moveTo>
                <a:lnTo>
                  <a:pt x="2072974" y="0"/>
                </a:lnTo>
                <a:lnTo>
                  <a:pt x="2072974" y="2072973"/>
                </a:lnTo>
                <a:lnTo>
                  <a:pt x="0" y="2072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5" name="TextBox 25"/>
          <p:cNvSpPr txBox="1"/>
          <p:nvPr/>
        </p:nvSpPr>
        <p:spPr>
          <a:xfrm>
            <a:off x="2720864" y="4362683"/>
            <a:ext cx="346383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TT Hoves Bold"/>
              </a:rPr>
              <a:t>Non-discriminatory methodology.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37475" y="4315058"/>
            <a:ext cx="4012286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Effective and efficient interventions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01620" y="4315058"/>
            <a:ext cx="4063840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Potential to scale at a national level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-353191" y="331946"/>
            <a:ext cx="6368254" cy="122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Impact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482" y="4127941"/>
            <a:ext cx="1463230" cy="14632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41E82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15753" y="4345966"/>
            <a:ext cx="1463230" cy="14632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41E82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10447368" y="5809196"/>
            <a:ext cx="0" cy="909460"/>
          </a:xfrm>
          <a:prstGeom prst="line">
            <a:avLst/>
          </a:prstGeom>
          <a:ln w="47625" cap="flat">
            <a:solidFill>
              <a:srgbClr val="441E82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PK"/>
          </a:p>
        </p:txBody>
      </p:sp>
      <p:grpSp>
        <p:nvGrpSpPr>
          <p:cNvPr id="9" name="Group 9"/>
          <p:cNvGrpSpPr/>
          <p:nvPr/>
        </p:nvGrpSpPr>
        <p:grpSpPr>
          <a:xfrm>
            <a:off x="5625086" y="6230317"/>
            <a:ext cx="1463230" cy="2202656"/>
            <a:chOff x="0" y="0"/>
            <a:chExt cx="1950973" cy="2936874"/>
          </a:xfrm>
        </p:grpSpPr>
        <p:sp>
          <p:nvSpPr>
            <p:cNvPr id="10" name="AutoShape 10"/>
            <p:cNvSpPr/>
            <p:nvPr/>
          </p:nvSpPr>
          <p:spPr>
            <a:xfrm flipV="1">
              <a:off x="975487" y="0"/>
              <a:ext cx="0" cy="985901"/>
            </a:xfrm>
            <a:prstGeom prst="line">
              <a:avLst/>
            </a:prstGeom>
            <a:ln w="63500" cap="flat">
              <a:solidFill>
                <a:srgbClr val="441E82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PK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985901"/>
              <a:ext cx="1950973" cy="195097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441E82"/>
              </a:solidFill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Aileron Bold"/>
                  </a:rPr>
                  <a:t>2</a:t>
                </a:r>
              </a:p>
            </p:txBody>
          </p:sp>
        </p:grpSp>
      </p:grpSp>
      <p:sp>
        <p:nvSpPr>
          <p:cNvPr id="14" name="AutoShape 14"/>
          <p:cNvSpPr/>
          <p:nvPr/>
        </p:nvSpPr>
        <p:spPr>
          <a:xfrm flipV="1">
            <a:off x="14936515" y="6243411"/>
            <a:ext cx="0" cy="739426"/>
          </a:xfrm>
          <a:prstGeom prst="line">
            <a:avLst/>
          </a:prstGeom>
          <a:ln w="47625" cap="flat">
            <a:solidFill>
              <a:srgbClr val="310C42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PK"/>
          </a:p>
        </p:txBody>
      </p:sp>
      <p:grpSp>
        <p:nvGrpSpPr>
          <p:cNvPr id="15" name="Group 15"/>
          <p:cNvGrpSpPr/>
          <p:nvPr/>
        </p:nvGrpSpPr>
        <p:grpSpPr>
          <a:xfrm>
            <a:off x="14204900" y="6982837"/>
            <a:ext cx="1463230" cy="146323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41E82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H="1">
            <a:off x="2343097" y="5591171"/>
            <a:ext cx="0" cy="909460"/>
          </a:xfrm>
          <a:prstGeom prst="line">
            <a:avLst/>
          </a:prstGeom>
          <a:ln w="47625" cap="flat">
            <a:solidFill>
              <a:srgbClr val="441E82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PK"/>
          </a:p>
        </p:txBody>
      </p:sp>
      <p:grpSp>
        <p:nvGrpSpPr>
          <p:cNvPr id="19" name="Group 19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96894" y="-10636"/>
            <a:ext cx="784473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2679" y="6671031"/>
            <a:ext cx="381022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Refine using other councils'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88821" y="5095875"/>
            <a:ext cx="4535760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TT Hoves Bold"/>
              </a:rPr>
              <a:t>Improve prediction performance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69417" y="6793093"/>
            <a:ext cx="4157824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Develop approach to ethics and bias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74358" y="4811931"/>
            <a:ext cx="5580988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Use centralised school data for upscaling nationally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10829925" y="2757857"/>
            <a:ext cx="6429375" cy="4114800"/>
          </a:xfrm>
          <a:custGeom>
            <a:avLst/>
            <a:gdLst/>
            <a:ahLst/>
            <a:cxnLst/>
            <a:rect l="l" t="t" r="r" b="b"/>
            <a:pathLst>
              <a:path w="6429375" h="4114800">
                <a:moveTo>
                  <a:pt x="0" y="0"/>
                </a:moveTo>
                <a:lnTo>
                  <a:pt x="6429375" y="0"/>
                </a:lnTo>
                <a:lnTo>
                  <a:pt x="64293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252698" y="4028780"/>
            <a:ext cx="8108202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TT Hoves"/>
              </a:rPr>
              <a:t>We are more than happy to </a:t>
            </a:r>
          </a:p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TT Hoves"/>
              </a:rPr>
              <a:t>answer your questions at the poster session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6416" y="-10636"/>
            <a:ext cx="1612550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Thank you for your time!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744450" y="3952875"/>
            <a:ext cx="1266684" cy="3797299"/>
            <a:chOff x="0" y="0"/>
            <a:chExt cx="465605" cy="13958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5605" cy="1395803"/>
            </a:xfrm>
            <a:custGeom>
              <a:avLst/>
              <a:gdLst/>
              <a:ahLst/>
              <a:cxnLst/>
              <a:rect l="l" t="t" r="r" b="b"/>
              <a:pathLst>
                <a:path w="465605" h="1395803">
                  <a:moveTo>
                    <a:pt x="232802" y="1395803"/>
                  </a:moveTo>
                  <a:lnTo>
                    <a:pt x="0" y="989403"/>
                  </a:lnTo>
                  <a:lnTo>
                    <a:pt x="203200" y="989403"/>
                  </a:lnTo>
                  <a:lnTo>
                    <a:pt x="203200" y="0"/>
                  </a:lnTo>
                  <a:lnTo>
                    <a:pt x="262405" y="0"/>
                  </a:lnTo>
                  <a:lnTo>
                    <a:pt x="262405" y="989403"/>
                  </a:lnTo>
                  <a:lnTo>
                    <a:pt x="465605" y="989403"/>
                  </a:lnTo>
                  <a:lnTo>
                    <a:pt x="232802" y="1395803"/>
                  </a:lnTo>
                </a:path>
              </a:pathLst>
            </a:custGeom>
            <a:solidFill>
              <a:srgbClr val="310C42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464439"/>
            <a:ext cx="8990337" cy="637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40"/>
              </a:lnSpc>
            </a:pPr>
            <a:r>
              <a:rPr lang="en-US" sz="9100">
                <a:solidFill>
                  <a:srgbClr val="310C42"/>
                </a:solidFill>
                <a:latin typeface="TT Hoves Bold"/>
              </a:rPr>
              <a:t>N</a:t>
            </a:r>
            <a:r>
              <a:rPr lang="en-US" sz="9100">
                <a:solidFill>
                  <a:srgbClr val="310C42"/>
                </a:solidFill>
                <a:latin typeface="TT Hoves"/>
              </a:rPr>
              <a:t>ot in</a:t>
            </a:r>
          </a:p>
          <a:p>
            <a:pPr>
              <a:lnSpc>
                <a:spcPts val="12740"/>
              </a:lnSpc>
            </a:pPr>
            <a:r>
              <a:rPr lang="en-US" sz="9100">
                <a:solidFill>
                  <a:srgbClr val="310C42"/>
                </a:solidFill>
                <a:latin typeface="TT Hoves Bold"/>
              </a:rPr>
              <a:t>E</a:t>
            </a:r>
            <a:r>
              <a:rPr lang="en-US" sz="9100">
                <a:solidFill>
                  <a:srgbClr val="310C42"/>
                </a:solidFill>
                <a:latin typeface="TT Hoves"/>
              </a:rPr>
              <a:t>ducation</a:t>
            </a:r>
          </a:p>
          <a:p>
            <a:pPr>
              <a:lnSpc>
                <a:spcPts val="12740"/>
              </a:lnSpc>
            </a:pPr>
            <a:r>
              <a:rPr lang="en-US" sz="9100">
                <a:solidFill>
                  <a:srgbClr val="310C42"/>
                </a:solidFill>
                <a:latin typeface="TT Hoves Bold"/>
              </a:rPr>
              <a:t>E</a:t>
            </a:r>
            <a:r>
              <a:rPr lang="en-US" sz="9100">
                <a:solidFill>
                  <a:srgbClr val="310C42"/>
                </a:solidFill>
                <a:latin typeface="TT Hoves"/>
              </a:rPr>
              <a:t>mployment or</a:t>
            </a:r>
          </a:p>
          <a:p>
            <a:pPr>
              <a:lnSpc>
                <a:spcPts val="12740"/>
              </a:lnSpc>
            </a:pPr>
            <a:r>
              <a:rPr lang="en-US" sz="9100">
                <a:solidFill>
                  <a:srgbClr val="310C42"/>
                </a:solidFill>
                <a:latin typeface="TT Hoves Bold"/>
              </a:rPr>
              <a:t>T</a:t>
            </a:r>
            <a:r>
              <a:rPr lang="en-US" sz="9100">
                <a:solidFill>
                  <a:srgbClr val="310C42"/>
                </a:solidFill>
                <a:latin typeface="TT Hoves"/>
              </a:rPr>
              <a:t>raining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9115" y="-10636"/>
            <a:ext cx="654996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Definition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02109" y="2748114"/>
            <a:ext cx="2914650" cy="97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TT Hoves Bold"/>
              </a:rPr>
              <a:t>  Age 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20466" y="7864474"/>
            <a:ext cx="2914650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TT Hoves Bold"/>
              </a:rPr>
              <a:t>Age 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28406" y="3110380"/>
            <a:ext cx="11459594" cy="5121996"/>
            <a:chOff x="0" y="0"/>
            <a:chExt cx="15279459" cy="6829328"/>
          </a:xfrm>
        </p:grpSpPr>
        <p:sp>
          <p:nvSpPr>
            <p:cNvPr id="5" name="Freeform 5"/>
            <p:cNvSpPr/>
            <p:nvPr/>
          </p:nvSpPr>
          <p:spPr>
            <a:xfrm>
              <a:off x="1382779" y="3966754"/>
              <a:ext cx="4667487" cy="1283559"/>
            </a:xfrm>
            <a:custGeom>
              <a:avLst/>
              <a:gdLst/>
              <a:ahLst/>
              <a:cxnLst/>
              <a:rect l="l" t="t" r="r" b="b"/>
              <a:pathLst>
                <a:path w="4667487" h="1283559">
                  <a:moveTo>
                    <a:pt x="0" y="0"/>
                  </a:moveTo>
                  <a:lnTo>
                    <a:pt x="4667487" y="0"/>
                  </a:lnTo>
                  <a:lnTo>
                    <a:pt x="4667487" y="1283558"/>
                  </a:lnTo>
                  <a:lnTo>
                    <a:pt x="0" y="1283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248286"/>
              <a:ext cx="7433045" cy="1421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3"/>
                </a:lnSpc>
              </a:pPr>
              <a:r>
                <a:rPr lang="en-US" sz="3138" dirty="0">
                  <a:solidFill>
                    <a:srgbClr val="000000"/>
                  </a:solidFill>
                  <a:latin typeface="TT Hoves Bold"/>
                </a:rPr>
                <a:t> higher chances to work in </a:t>
              </a:r>
            </a:p>
            <a:p>
              <a:pPr algn="ctr">
                <a:lnSpc>
                  <a:spcPts val="4393"/>
                </a:lnSpc>
              </a:pPr>
              <a:r>
                <a:rPr lang="en-US" sz="3138" dirty="0">
                  <a:solidFill>
                    <a:srgbClr val="000000"/>
                  </a:solidFill>
                  <a:latin typeface="TT Hoves Bold"/>
                </a:rPr>
                <a:t>low-status occupations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382779" y="0"/>
              <a:ext cx="4667487" cy="1283559"/>
            </a:xfrm>
            <a:custGeom>
              <a:avLst/>
              <a:gdLst/>
              <a:ahLst/>
              <a:cxnLst/>
              <a:rect l="l" t="t" r="r" b="b"/>
              <a:pathLst>
                <a:path w="4667487" h="1283559">
                  <a:moveTo>
                    <a:pt x="0" y="0"/>
                  </a:moveTo>
                  <a:lnTo>
                    <a:pt x="4667487" y="0"/>
                  </a:lnTo>
                  <a:lnTo>
                    <a:pt x="4667487" y="1283559"/>
                  </a:lnTo>
                  <a:lnTo>
                    <a:pt x="0" y="128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54653" y="1410949"/>
              <a:ext cx="6923738" cy="142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3"/>
                </a:lnSpc>
                <a:spcBef>
                  <a:spcPct val="0"/>
                </a:spcBef>
              </a:pPr>
              <a:r>
                <a:rPr lang="en-US" sz="3138" dirty="0">
                  <a:solidFill>
                    <a:srgbClr val="000000"/>
                  </a:solidFill>
                  <a:latin typeface="TT Hoves Bold"/>
                </a:rPr>
                <a:t>remain disadvantaged in their level of attainment 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8861608" y="0"/>
              <a:ext cx="4623720" cy="1271523"/>
            </a:xfrm>
            <a:custGeom>
              <a:avLst/>
              <a:gdLst/>
              <a:ahLst/>
              <a:cxnLst/>
              <a:rect l="l" t="t" r="r" b="b"/>
              <a:pathLst>
                <a:path w="4623720" h="1271523">
                  <a:moveTo>
                    <a:pt x="0" y="0"/>
                  </a:moveTo>
                  <a:lnTo>
                    <a:pt x="4623720" y="0"/>
                  </a:lnTo>
                  <a:lnTo>
                    <a:pt x="4623720" y="1271523"/>
                  </a:lnTo>
                  <a:lnTo>
                    <a:pt x="0" y="1271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772138" y="234724"/>
              <a:ext cx="3230239" cy="681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3"/>
                </a:lnSpc>
              </a:pPr>
              <a:r>
                <a:rPr lang="en-US" sz="3138">
                  <a:solidFill>
                    <a:srgbClr val="FFFFFF"/>
                  </a:solidFill>
                  <a:latin typeface="TT Hoves Bold"/>
                </a:rPr>
                <a:t>50% higher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95057" y="1410949"/>
              <a:ext cx="7784402" cy="1408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2"/>
                </a:lnSpc>
              </a:pPr>
              <a:r>
                <a:rPr lang="en-US" sz="3108" dirty="0">
                  <a:solidFill>
                    <a:srgbClr val="000000"/>
                  </a:solidFill>
                  <a:latin typeface="TT Hoves Bold"/>
                </a:rPr>
                <a:t>risk of depression </a:t>
              </a:r>
            </a:p>
            <a:p>
              <a:pPr algn="ctr">
                <a:lnSpc>
                  <a:spcPts val="4352"/>
                </a:lnSpc>
              </a:pPr>
              <a:r>
                <a:rPr lang="en-US" sz="3108" dirty="0">
                  <a:solidFill>
                    <a:srgbClr val="000000"/>
                  </a:solidFill>
                  <a:latin typeface="TT Hoves Bold"/>
                </a:rPr>
                <a:t>and anxiety 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9044400" y="3966754"/>
              <a:ext cx="4623720" cy="1271523"/>
            </a:xfrm>
            <a:custGeom>
              <a:avLst/>
              <a:gdLst/>
              <a:ahLst/>
              <a:cxnLst/>
              <a:rect l="l" t="t" r="r" b="b"/>
              <a:pathLst>
                <a:path w="4623720" h="1271523">
                  <a:moveTo>
                    <a:pt x="0" y="0"/>
                  </a:moveTo>
                  <a:lnTo>
                    <a:pt x="4623721" y="0"/>
                  </a:lnTo>
                  <a:lnTo>
                    <a:pt x="4623721" y="1271523"/>
                  </a:lnTo>
                  <a:lnTo>
                    <a:pt x="0" y="1271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005828" y="4237962"/>
              <a:ext cx="2700864" cy="695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3"/>
                </a:lnSpc>
              </a:pPr>
              <a:r>
                <a:rPr lang="en-US" sz="3138" dirty="0">
                  <a:solidFill>
                    <a:srgbClr val="FFFFFF"/>
                  </a:solidFill>
                  <a:latin typeface="TT Hoves Bold"/>
                </a:rPr>
                <a:t>2.8 times​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573859" y="5381153"/>
              <a:ext cx="5742152" cy="14481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52"/>
                </a:lnSpc>
              </a:pPr>
              <a:r>
                <a:rPr lang="en-US" sz="3108" dirty="0">
                  <a:solidFill>
                    <a:srgbClr val="000000"/>
                  </a:solidFill>
                  <a:latin typeface="TT Hoves Bold"/>
                </a:rPr>
                <a:t>likely to be economically </a:t>
              </a:r>
              <a:r>
                <a:rPr lang="en-US" sz="3108" b="1" dirty="0">
                  <a:solidFill>
                    <a:srgbClr val="000000"/>
                  </a:solidFill>
                  <a:latin typeface="TT Hoves Bold"/>
                </a:rPr>
                <a:t>inactiv</a:t>
              </a:r>
              <a:r>
                <a:rPr lang="en-US" sz="3108" dirty="0">
                  <a:solidFill>
                    <a:srgbClr val="000000"/>
                  </a:solidFill>
                  <a:latin typeface="TT Hoves Bold"/>
                </a:rPr>
                <a:t>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57685" y="4214089"/>
              <a:ext cx="2782196" cy="695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93"/>
                </a:lnSpc>
                <a:spcBef>
                  <a:spcPct val="0"/>
                </a:spcBef>
              </a:pPr>
              <a:r>
                <a:rPr lang="en-US" sz="3138" dirty="0">
                  <a:solidFill>
                    <a:srgbClr val="FFFFFF"/>
                  </a:solidFill>
                  <a:latin typeface="TT Hoves Bold"/>
                </a:rPr>
                <a:t>2.5 times​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01403" y="188059"/>
              <a:ext cx="3230239" cy="681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3"/>
                </a:lnSpc>
              </a:pPr>
              <a:r>
                <a:rPr lang="en-US" sz="3138">
                  <a:solidFill>
                    <a:srgbClr val="FFFFFF"/>
                  </a:solidFill>
                  <a:latin typeface="TT Hoves Bold"/>
                </a:rPr>
                <a:t>10 years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3109543" y="5365503"/>
            <a:ext cx="1441933" cy="3333949"/>
          </a:xfrm>
          <a:custGeom>
            <a:avLst/>
            <a:gdLst/>
            <a:ahLst/>
            <a:cxnLst/>
            <a:rect l="l" t="t" r="r" b="b"/>
            <a:pathLst>
              <a:path w="1441933" h="3333949">
                <a:moveTo>
                  <a:pt x="0" y="0"/>
                </a:moveTo>
                <a:lnTo>
                  <a:pt x="1441933" y="0"/>
                </a:lnTo>
                <a:lnTo>
                  <a:pt x="1441933" y="3333949"/>
                </a:lnTo>
                <a:lnTo>
                  <a:pt x="0" y="3333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TextBox 18"/>
          <p:cNvSpPr txBox="1"/>
          <p:nvPr/>
        </p:nvSpPr>
        <p:spPr>
          <a:xfrm>
            <a:off x="209115" y="-10636"/>
            <a:ext cx="580085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Problem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777005"/>
            <a:ext cx="5330065" cy="238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6"/>
              </a:lnSpc>
            </a:pPr>
            <a:r>
              <a:rPr lang="en-US" sz="3411" dirty="0">
                <a:solidFill>
                  <a:srgbClr val="000000"/>
                </a:solidFill>
                <a:latin typeface="TT Hoves Bold"/>
              </a:rPr>
              <a:t>4.5% NEET (aged 16-17)</a:t>
            </a:r>
          </a:p>
          <a:p>
            <a:pPr algn="ctr">
              <a:lnSpc>
                <a:spcPts val="4776"/>
              </a:lnSpc>
            </a:pPr>
            <a:endParaRPr lang="en-US" sz="3411" dirty="0">
              <a:solidFill>
                <a:srgbClr val="000000"/>
              </a:solidFill>
              <a:latin typeface="TT Hoves Bold"/>
            </a:endParaRPr>
          </a:p>
          <a:p>
            <a:pPr algn="ctr">
              <a:lnSpc>
                <a:spcPts val="4776"/>
              </a:lnSpc>
            </a:pPr>
            <a:r>
              <a:rPr lang="en-US" sz="3411" dirty="0">
                <a:solidFill>
                  <a:srgbClr val="000000"/>
                </a:solidFill>
                <a:latin typeface="TT Hoves Bold"/>
              </a:rPr>
              <a:t>14.5% NEET (aged 18-24)</a:t>
            </a:r>
          </a:p>
          <a:p>
            <a:pPr algn="ctr">
              <a:lnSpc>
                <a:spcPts val="4776"/>
              </a:lnSpc>
              <a:spcBef>
                <a:spcPct val="0"/>
              </a:spcBef>
            </a:pPr>
            <a:r>
              <a:rPr lang="en-US" sz="3411" dirty="0">
                <a:solidFill>
                  <a:srgbClr val="000000"/>
                </a:solidFill>
                <a:latin typeface="TT Hoves Bold"/>
              </a:rPr>
              <a:t>in England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12544839" y="3369255"/>
            <a:ext cx="4391960" cy="4487315"/>
          </a:xfrm>
          <a:custGeom>
            <a:avLst/>
            <a:gdLst/>
            <a:ahLst/>
            <a:cxnLst/>
            <a:rect l="l" t="t" r="r" b="b"/>
            <a:pathLst>
              <a:path w="4391960" h="4487315">
                <a:moveTo>
                  <a:pt x="0" y="0"/>
                </a:moveTo>
                <a:lnTo>
                  <a:pt x="4391960" y="0"/>
                </a:lnTo>
                <a:lnTo>
                  <a:pt x="4391960" y="4487315"/>
                </a:lnTo>
                <a:lnTo>
                  <a:pt x="0" y="448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590908" y="2663338"/>
            <a:ext cx="8237753" cy="579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TT Hoves"/>
              </a:rPr>
              <a:t>Create a data-driven solution to predict the risk of becoming NEET and provide intelligence for efficient and effective preventative interventions.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115" y="-10636"/>
            <a:ext cx="37434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Goal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D9CDB1D-0530-0E64-64B1-2BD5FCEB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841" y="5517480"/>
            <a:ext cx="2286198" cy="90685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3052542" y="4510620"/>
            <a:ext cx="776066" cy="776066"/>
          </a:xfrm>
          <a:custGeom>
            <a:avLst/>
            <a:gdLst/>
            <a:ahLst/>
            <a:cxnLst/>
            <a:rect l="l" t="t" r="r" b="b"/>
            <a:pathLst>
              <a:path w="776066" h="776066">
                <a:moveTo>
                  <a:pt x="0" y="0"/>
                </a:moveTo>
                <a:lnTo>
                  <a:pt x="776065" y="0"/>
                </a:lnTo>
                <a:lnTo>
                  <a:pt x="776065" y="776066"/>
                </a:lnTo>
                <a:lnTo>
                  <a:pt x="0" y="776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2500370" y="7537526"/>
            <a:ext cx="669095" cy="669095"/>
          </a:xfrm>
          <a:custGeom>
            <a:avLst/>
            <a:gdLst/>
            <a:ahLst/>
            <a:cxnLst/>
            <a:rect l="l" t="t" r="r" b="b"/>
            <a:pathLst>
              <a:path w="669095" h="669095">
                <a:moveTo>
                  <a:pt x="0" y="0"/>
                </a:moveTo>
                <a:lnTo>
                  <a:pt x="669095" y="0"/>
                </a:lnTo>
                <a:lnTo>
                  <a:pt x="669095" y="669095"/>
                </a:lnTo>
                <a:lnTo>
                  <a:pt x="0" y="669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3513312" y="7584982"/>
            <a:ext cx="790638" cy="621639"/>
          </a:xfrm>
          <a:custGeom>
            <a:avLst/>
            <a:gdLst/>
            <a:ahLst/>
            <a:cxnLst/>
            <a:rect l="l" t="t" r="r" b="b"/>
            <a:pathLst>
              <a:path w="790638" h="621639">
                <a:moveTo>
                  <a:pt x="0" y="0"/>
                </a:moveTo>
                <a:lnTo>
                  <a:pt x="790638" y="0"/>
                </a:lnTo>
                <a:lnTo>
                  <a:pt x="790638" y="621639"/>
                </a:lnTo>
                <a:lnTo>
                  <a:pt x="0" y="6216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2284028" y="4788939"/>
            <a:ext cx="5559969" cy="3525823"/>
          </a:xfrm>
          <a:custGeom>
            <a:avLst/>
            <a:gdLst/>
            <a:ahLst/>
            <a:cxnLst/>
            <a:rect l="l" t="t" r="r" b="b"/>
            <a:pathLst>
              <a:path w="5559969" h="3525823">
                <a:moveTo>
                  <a:pt x="0" y="0"/>
                </a:moveTo>
                <a:lnTo>
                  <a:pt x="5559969" y="0"/>
                </a:lnTo>
                <a:lnTo>
                  <a:pt x="5559969" y="3525823"/>
                </a:lnTo>
                <a:lnTo>
                  <a:pt x="0" y="35258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2" t="-453" r="-29560" b="-14942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0270" y="237966"/>
            <a:ext cx="16743444" cy="131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19"/>
              </a:lnSpc>
            </a:pPr>
            <a:r>
              <a:rPr lang="en-US" sz="9199">
                <a:solidFill>
                  <a:srgbClr val="310C42"/>
                </a:solidFill>
                <a:latin typeface="TT Hoves Bold"/>
              </a:rPr>
              <a:t>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814" y="2484489"/>
            <a:ext cx="591045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dirty="0">
                <a:solidFill>
                  <a:srgbClr val="000000"/>
                </a:solidFill>
                <a:latin typeface="TT Hoves Bold"/>
              </a:rPr>
              <a:t>Identify datasets </a:t>
            </a:r>
          </a:p>
          <a:p>
            <a:pPr algn="ctr">
              <a:lnSpc>
                <a:spcPts val="3300"/>
              </a:lnSpc>
            </a:pPr>
            <a:r>
              <a:rPr lang="en-US" sz="3000" dirty="0">
                <a:solidFill>
                  <a:srgbClr val="000000"/>
                </a:solidFill>
                <a:latin typeface="TT Hoves Bold"/>
              </a:rPr>
              <a:t>Build a processing pipeline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73496" y="2484489"/>
            <a:ext cx="486347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dirty="0">
                <a:solidFill>
                  <a:srgbClr val="000000"/>
                </a:solidFill>
                <a:latin typeface="TT Hoves Bold"/>
              </a:rPr>
              <a:t>Create an open-source </a:t>
            </a:r>
            <a:r>
              <a:rPr lang="en-US" sz="2999" dirty="0" err="1">
                <a:solidFill>
                  <a:srgbClr val="000000"/>
                </a:solidFill>
                <a:latin typeface="TT Hoves Bold"/>
              </a:rPr>
              <a:t>visualisation</a:t>
            </a:r>
            <a:r>
              <a:rPr lang="en-US" sz="2999" dirty="0">
                <a:solidFill>
                  <a:srgbClr val="000000"/>
                </a:solidFill>
                <a:latin typeface="TT Hoves Bold"/>
              </a:rPr>
              <a:t> tool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9909" y="2484489"/>
            <a:ext cx="495912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dirty="0">
                <a:solidFill>
                  <a:srgbClr val="000000"/>
                </a:solidFill>
                <a:latin typeface="TT Hoves Bold"/>
              </a:rPr>
              <a:t>Develop predictive models for decision making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4303" y="5346522"/>
            <a:ext cx="2958396" cy="107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TT Hoves"/>
              </a:rPr>
              <a:t>Post-16 Demographics </a:t>
            </a:r>
          </a:p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TT Hoves"/>
              </a:rPr>
              <a:t>School Census</a:t>
            </a:r>
          </a:p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TT Hoves"/>
              </a:rPr>
              <a:t>KS4 Attainment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55133" y="3981025"/>
            <a:ext cx="1901413" cy="3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000000"/>
                </a:solidFill>
                <a:latin typeface="TT Hoves Bold"/>
              </a:rPr>
              <a:t>Council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5123" y="8544548"/>
            <a:ext cx="3449298" cy="713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TT Hoves"/>
              </a:rPr>
              <a:t>Socio-Economic Indicators</a:t>
            </a:r>
          </a:p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TT Hoves"/>
              </a:rPr>
              <a:t>School Level Factors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8528" y="7006448"/>
            <a:ext cx="2522490" cy="3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000000"/>
                </a:solidFill>
                <a:latin typeface="TT Hoves Bold"/>
              </a:rPr>
              <a:t>Government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54331" y="4460627"/>
            <a:ext cx="3593743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T Hoves Bold"/>
              </a:rPr>
              <a:t>Machine Learning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T Hoves Bold"/>
              </a:rPr>
              <a:t> Algorithms</a:t>
            </a:r>
          </a:p>
        </p:txBody>
      </p:sp>
      <p:sp>
        <p:nvSpPr>
          <p:cNvPr id="17" name="Freeform 17"/>
          <p:cNvSpPr/>
          <p:nvPr/>
        </p:nvSpPr>
        <p:spPr>
          <a:xfrm>
            <a:off x="6406271" y="6377062"/>
            <a:ext cx="1400668" cy="1394432"/>
          </a:xfrm>
          <a:custGeom>
            <a:avLst/>
            <a:gdLst/>
            <a:ahLst/>
            <a:cxnLst/>
            <a:rect l="l" t="t" r="r" b="b"/>
            <a:pathLst>
              <a:path w="1429576" h="1381328">
                <a:moveTo>
                  <a:pt x="0" y="0"/>
                </a:moveTo>
                <a:lnTo>
                  <a:pt x="1429576" y="0"/>
                </a:lnTo>
                <a:lnTo>
                  <a:pt x="1429576" y="1381328"/>
                </a:lnTo>
                <a:lnTo>
                  <a:pt x="0" y="1381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TextBox 18"/>
          <p:cNvSpPr txBox="1"/>
          <p:nvPr/>
        </p:nvSpPr>
        <p:spPr>
          <a:xfrm>
            <a:off x="8847114" y="5636964"/>
            <a:ext cx="930867" cy="48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2903" dirty="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47114" y="8164169"/>
            <a:ext cx="1758603" cy="48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2903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7B6E4DF-4864-80AC-0DA0-3706572F83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6805" y="7771494"/>
            <a:ext cx="2004234" cy="105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Freeform 5"/>
          <p:cNvSpPr/>
          <p:nvPr/>
        </p:nvSpPr>
        <p:spPr>
          <a:xfrm>
            <a:off x="1956305" y="3419379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4690385" y="3567153"/>
            <a:ext cx="1398784" cy="602351"/>
            <a:chOff x="0" y="0"/>
            <a:chExt cx="1865046" cy="803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5" name="Freeform 25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6" name="Freeform 26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7" name="Group 27"/>
          <p:cNvGrpSpPr/>
          <p:nvPr/>
        </p:nvGrpSpPr>
        <p:grpSpPr>
          <a:xfrm>
            <a:off x="2196158" y="3552842"/>
            <a:ext cx="2435832" cy="616662"/>
            <a:chOff x="0" y="0"/>
            <a:chExt cx="3247775" cy="822215"/>
          </a:xfrm>
        </p:grpSpPr>
        <p:sp>
          <p:nvSpPr>
            <p:cNvPr id="28" name="Freeform 28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196158" y="4235324"/>
            <a:ext cx="3893011" cy="616662"/>
            <a:chOff x="0" y="0"/>
            <a:chExt cx="5190682" cy="822215"/>
          </a:xfrm>
        </p:grpSpPr>
        <p:sp>
          <p:nvSpPr>
            <p:cNvPr id="34" name="Freeform 34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3" name="Freeform 43"/>
          <p:cNvSpPr/>
          <p:nvPr/>
        </p:nvSpPr>
        <p:spPr>
          <a:xfrm>
            <a:off x="6496508" y="6515758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4" name="TextBox 44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45" name="TextBox 45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46" name="TextBox 46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53" name="Freeform 53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Freeform 5"/>
          <p:cNvSpPr/>
          <p:nvPr/>
        </p:nvSpPr>
        <p:spPr>
          <a:xfrm>
            <a:off x="1956305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2196158" y="3552842"/>
            <a:ext cx="3893011" cy="1299143"/>
            <a:chOff x="0" y="0"/>
            <a:chExt cx="5190682" cy="1732190"/>
          </a:xfrm>
        </p:grpSpPr>
        <p:sp>
          <p:nvSpPr>
            <p:cNvPr id="24" name="Freeform 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1" name="Freeform 41"/>
          <p:cNvSpPr/>
          <p:nvPr/>
        </p:nvSpPr>
        <p:spPr>
          <a:xfrm>
            <a:off x="6496508" y="6525267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2" name="Freeform 42"/>
          <p:cNvSpPr/>
          <p:nvPr/>
        </p:nvSpPr>
        <p:spPr>
          <a:xfrm>
            <a:off x="9724059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3" name="Freeform 43"/>
          <p:cNvSpPr/>
          <p:nvPr/>
        </p:nvSpPr>
        <p:spPr>
          <a:xfrm>
            <a:off x="10209240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4" name="Freeform 44"/>
          <p:cNvSpPr/>
          <p:nvPr/>
        </p:nvSpPr>
        <p:spPr>
          <a:xfrm>
            <a:off x="9728204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5" name="Freeform 45"/>
          <p:cNvSpPr/>
          <p:nvPr/>
        </p:nvSpPr>
        <p:spPr>
          <a:xfrm>
            <a:off x="10213385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6" name="Group 46"/>
          <p:cNvGrpSpPr/>
          <p:nvPr/>
        </p:nvGrpSpPr>
        <p:grpSpPr>
          <a:xfrm>
            <a:off x="6744651" y="8021813"/>
            <a:ext cx="2926794" cy="1309692"/>
            <a:chOff x="0" y="0"/>
            <a:chExt cx="3902392" cy="1746256"/>
          </a:xfrm>
        </p:grpSpPr>
        <p:sp>
          <p:nvSpPr>
            <p:cNvPr id="47" name="Freeform 47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73272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38825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2035164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268207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333116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9" name="TextBox 59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60" name="TextBox 60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61" name="TextBox 61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68" name="Freeform 68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6710023" y="6649111"/>
            <a:ext cx="3893011" cy="1299143"/>
            <a:chOff x="0" y="0"/>
            <a:chExt cx="5190682" cy="1732190"/>
          </a:xfrm>
        </p:grpSpPr>
        <p:sp>
          <p:nvSpPr>
            <p:cNvPr id="75" name="Freeform 75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7" name="Freeform 77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8" name="Freeform 78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Freeform 5"/>
          <p:cNvSpPr/>
          <p:nvPr/>
        </p:nvSpPr>
        <p:spPr>
          <a:xfrm>
            <a:off x="1956305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2196158" y="3552842"/>
            <a:ext cx="3893011" cy="1299143"/>
            <a:chOff x="0" y="0"/>
            <a:chExt cx="5190682" cy="1732190"/>
          </a:xfrm>
        </p:grpSpPr>
        <p:sp>
          <p:nvSpPr>
            <p:cNvPr id="24" name="Freeform 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1" name="Freeform 41"/>
          <p:cNvSpPr/>
          <p:nvPr/>
        </p:nvSpPr>
        <p:spPr>
          <a:xfrm>
            <a:off x="6496508" y="6525267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2" name="Freeform 42"/>
          <p:cNvSpPr/>
          <p:nvPr/>
        </p:nvSpPr>
        <p:spPr>
          <a:xfrm>
            <a:off x="9724059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3" name="Freeform 43"/>
          <p:cNvSpPr/>
          <p:nvPr/>
        </p:nvSpPr>
        <p:spPr>
          <a:xfrm>
            <a:off x="10209240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4" name="Freeform 44"/>
          <p:cNvSpPr/>
          <p:nvPr/>
        </p:nvSpPr>
        <p:spPr>
          <a:xfrm>
            <a:off x="9728204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5" name="Freeform 45"/>
          <p:cNvSpPr/>
          <p:nvPr/>
        </p:nvSpPr>
        <p:spPr>
          <a:xfrm>
            <a:off x="10213385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6" name="Group 46"/>
          <p:cNvGrpSpPr/>
          <p:nvPr/>
        </p:nvGrpSpPr>
        <p:grpSpPr>
          <a:xfrm>
            <a:off x="6744651" y="8021813"/>
            <a:ext cx="2926794" cy="1309692"/>
            <a:chOff x="0" y="0"/>
            <a:chExt cx="3902392" cy="1746256"/>
          </a:xfrm>
        </p:grpSpPr>
        <p:sp>
          <p:nvSpPr>
            <p:cNvPr id="47" name="Freeform 47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73272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38825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2035164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268207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333116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9" name="TextBox 59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60" name="TextBox 60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61" name="TextBox 61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6710023" y="6649111"/>
            <a:ext cx="3893011" cy="1299143"/>
            <a:chOff x="0" y="0"/>
            <a:chExt cx="5190682" cy="1732190"/>
          </a:xfrm>
        </p:grpSpPr>
        <p:sp>
          <p:nvSpPr>
            <p:cNvPr id="68" name="Freeform 68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7" name="Freeform 77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8" name="Freeform 78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85" name="Freeform 85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16722"/>
            <a:chOff x="0" y="0"/>
            <a:chExt cx="5111773" cy="479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1773" cy="479850"/>
            </a:xfrm>
            <a:custGeom>
              <a:avLst/>
              <a:gdLst/>
              <a:ahLst/>
              <a:cxnLst/>
              <a:rect l="l" t="t" r="r" b="b"/>
              <a:pathLst>
                <a:path w="5111773" h="479850">
                  <a:moveTo>
                    <a:pt x="0" y="0"/>
                  </a:moveTo>
                  <a:lnTo>
                    <a:pt x="5111773" y="0"/>
                  </a:lnTo>
                  <a:lnTo>
                    <a:pt x="5111773" y="479850"/>
                  </a:lnTo>
                  <a:lnTo>
                    <a:pt x="0" y="479850"/>
                  </a:lnTo>
                  <a:lnTo>
                    <a:pt x="0" y="0"/>
                  </a:lnTo>
                </a:path>
              </a:pathLst>
            </a:custGeom>
            <a:solidFill>
              <a:srgbClr val="310C42">
                <a:alpha val="4000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Freeform 4"/>
          <p:cNvSpPr/>
          <p:nvPr/>
        </p:nvSpPr>
        <p:spPr>
          <a:xfrm>
            <a:off x="6496508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956305" y="3403752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1"/>
                </a:lnTo>
                <a:lnTo>
                  <a:pt x="0" y="2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741558" y="4932115"/>
            <a:ext cx="3347611" cy="1284832"/>
            <a:chOff x="0" y="0"/>
            <a:chExt cx="4463482" cy="1713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65553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553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243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2438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4934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934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843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8436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24534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45344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9225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92252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58" y="4917805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2196158" y="5600286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2196158" y="3552842"/>
            <a:ext cx="3893011" cy="1299143"/>
            <a:chOff x="0" y="0"/>
            <a:chExt cx="5190682" cy="1732190"/>
          </a:xfrm>
        </p:grpSpPr>
        <p:sp>
          <p:nvSpPr>
            <p:cNvPr id="24" name="Freeform 2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73408" y="5614597"/>
            <a:ext cx="2855964" cy="602351"/>
            <a:chOff x="0" y="0"/>
            <a:chExt cx="3807952" cy="80313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646908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29381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942906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589814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236722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736361" y="4917805"/>
            <a:ext cx="3893011" cy="616662"/>
            <a:chOff x="0" y="0"/>
            <a:chExt cx="5190682" cy="822215"/>
          </a:xfrm>
        </p:grpSpPr>
        <p:sp>
          <p:nvSpPr>
            <p:cNvPr id="49" name="Freeform 49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736361" y="5600286"/>
            <a:ext cx="973822" cy="616662"/>
            <a:chOff x="0" y="0"/>
            <a:chExt cx="1298429" cy="822215"/>
          </a:xfrm>
        </p:grpSpPr>
        <p:sp>
          <p:nvSpPr>
            <p:cNvPr id="58" name="Freeform 58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736361" y="3552842"/>
            <a:ext cx="3893011" cy="1299143"/>
            <a:chOff x="0" y="0"/>
            <a:chExt cx="5190682" cy="1732190"/>
          </a:xfrm>
        </p:grpSpPr>
        <p:sp>
          <p:nvSpPr>
            <p:cNvPr id="61" name="Freeform 61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77" name="Freeform 77"/>
          <p:cNvSpPr/>
          <p:nvPr/>
        </p:nvSpPr>
        <p:spPr>
          <a:xfrm>
            <a:off x="6496508" y="6525267"/>
            <a:ext cx="4372718" cy="2931032"/>
          </a:xfrm>
          <a:custGeom>
            <a:avLst/>
            <a:gdLst/>
            <a:ahLst/>
            <a:cxnLst/>
            <a:rect l="l" t="t" r="r" b="b"/>
            <a:pathLst>
              <a:path w="4372718" h="2931032">
                <a:moveTo>
                  <a:pt x="0" y="0"/>
                </a:moveTo>
                <a:lnTo>
                  <a:pt x="4372718" y="0"/>
                </a:lnTo>
                <a:lnTo>
                  <a:pt x="4372718" y="2931032"/>
                </a:lnTo>
                <a:lnTo>
                  <a:pt x="0" y="29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8" name="Freeform 78"/>
          <p:cNvSpPr/>
          <p:nvPr/>
        </p:nvSpPr>
        <p:spPr>
          <a:xfrm>
            <a:off x="9724059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9" name="Freeform 79"/>
          <p:cNvSpPr/>
          <p:nvPr/>
        </p:nvSpPr>
        <p:spPr>
          <a:xfrm>
            <a:off x="10209240" y="8036123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0" name="Freeform 80"/>
          <p:cNvSpPr/>
          <p:nvPr/>
        </p:nvSpPr>
        <p:spPr>
          <a:xfrm>
            <a:off x="9728204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1" name="Freeform 81"/>
          <p:cNvSpPr/>
          <p:nvPr/>
        </p:nvSpPr>
        <p:spPr>
          <a:xfrm>
            <a:off x="10213385" y="8729154"/>
            <a:ext cx="428422" cy="602351"/>
          </a:xfrm>
          <a:custGeom>
            <a:avLst/>
            <a:gdLst/>
            <a:ahLst/>
            <a:cxnLst/>
            <a:rect l="l" t="t" r="r" b="b"/>
            <a:pathLst>
              <a:path w="428422" h="602351">
                <a:moveTo>
                  <a:pt x="0" y="0"/>
                </a:moveTo>
                <a:lnTo>
                  <a:pt x="428422" y="0"/>
                </a:lnTo>
                <a:lnTo>
                  <a:pt x="428422" y="602351"/>
                </a:lnTo>
                <a:lnTo>
                  <a:pt x="0" y="6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82" name="Group 82"/>
          <p:cNvGrpSpPr/>
          <p:nvPr/>
        </p:nvGrpSpPr>
        <p:grpSpPr>
          <a:xfrm>
            <a:off x="6744651" y="8021813"/>
            <a:ext cx="2926794" cy="1309692"/>
            <a:chOff x="0" y="0"/>
            <a:chExt cx="3902392" cy="1746256"/>
          </a:xfrm>
        </p:grpSpPr>
        <p:sp>
          <p:nvSpPr>
            <p:cNvPr id="83" name="Freeform 83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73272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1388256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2035164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268207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3331162" y="943122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5526" y="924041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95" name="TextBox 95"/>
          <p:cNvSpPr txBox="1"/>
          <p:nvPr/>
        </p:nvSpPr>
        <p:spPr>
          <a:xfrm rot="-5400000">
            <a:off x="-866732" y="61459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Predicted</a:t>
            </a:r>
          </a:p>
        </p:txBody>
      </p:sp>
      <p:sp>
        <p:nvSpPr>
          <p:cNvPr id="96" name="TextBox 96"/>
          <p:cNvSpPr txBox="1"/>
          <p:nvPr/>
        </p:nvSpPr>
        <p:spPr>
          <a:xfrm rot="-5400000">
            <a:off x="217980" y="4742192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97" name="TextBox 97"/>
          <p:cNvSpPr txBox="1"/>
          <p:nvPr/>
        </p:nvSpPr>
        <p:spPr>
          <a:xfrm rot="-5400000">
            <a:off x="109892" y="7813348"/>
            <a:ext cx="30495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2624580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NEET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7047549" y="2896099"/>
            <a:ext cx="285050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T Hoves Bold"/>
              </a:rPr>
              <a:t>non-NEET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4572847" y="2020580"/>
            <a:ext cx="31699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T Hoves Bold"/>
              </a:rPr>
              <a:t>Actual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-634619" y="-10636"/>
            <a:ext cx="67619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0C42"/>
                </a:solidFill>
                <a:latin typeface="TT Hoves Bold"/>
              </a:rPr>
              <a:t>Results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6710023" y="6649111"/>
            <a:ext cx="3893011" cy="1299143"/>
            <a:chOff x="0" y="0"/>
            <a:chExt cx="5190682" cy="1732190"/>
          </a:xfrm>
        </p:grpSpPr>
        <p:sp>
          <p:nvSpPr>
            <p:cNvPr id="104" name="Freeform 104"/>
            <p:cNvSpPr/>
            <p:nvPr/>
          </p:nvSpPr>
          <p:spPr>
            <a:xfrm>
              <a:off x="332563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3972544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6" name="Freeform 106"/>
            <p:cNvSpPr/>
            <p:nvPr/>
          </p:nvSpPr>
          <p:spPr>
            <a:xfrm>
              <a:off x="4619452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7" name="Freeform 107"/>
            <p:cNvSpPr/>
            <p:nvPr/>
          </p:nvSpPr>
          <p:spPr>
            <a:xfrm>
              <a:off x="1382729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8" name="Freeform 108"/>
            <p:cNvSpPr/>
            <p:nvPr/>
          </p:nvSpPr>
          <p:spPr>
            <a:xfrm>
              <a:off x="2029638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9" name="Freeform 109"/>
            <p:cNvSpPr/>
            <p:nvPr/>
          </p:nvSpPr>
          <p:spPr>
            <a:xfrm>
              <a:off x="2676546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0" name="Freeform 110"/>
            <p:cNvSpPr/>
            <p:nvPr/>
          </p:nvSpPr>
          <p:spPr>
            <a:xfrm>
              <a:off x="727200" y="1908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1" name="Freeform 111"/>
            <p:cNvSpPr/>
            <p:nvPr/>
          </p:nvSpPr>
          <p:spPr>
            <a:xfrm>
              <a:off x="0" y="0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2" name="Freeform 112"/>
            <p:cNvSpPr/>
            <p:nvPr/>
          </p:nvSpPr>
          <p:spPr>
            <a:xfrm>
              <a:off x="1382729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3" name="Freeform 113"/>
            <p:cNvSpPr/>
            <p:nvPr/>
          </p:nvSpPr>
          <p:spPr>
            <a:xfrm>
              <a:off x="2029638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4" name="Freeform 114"/>
            <p:cNvSpPr/>
            <p:nvPr/>
          </p:nvSpPr>
          <p:spPr>
            <a:xfrm>
              <a:off x="267654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5" name="Freeform 115"/>
            <p:cNvSpPr/>
            <p:nvPr/>
          </p:nvSpPr>
          <p:spPr>
            <a:xfrm>
              <a:off x="727200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6" name="Freeform 116"/>
            <p:cNvSpPr/>
            <p:nvPr/>
          </p:nvSpPr>
          <p:spPr>
            <a:xfrm>
              <a:off x="3325636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7" name="Freeform 117"/>
            <p:cNvSpPr/>
            <p:nvPr/>
          </p:nvSpPr>
          <p:spPr>
            <a:xfrm>
              <a:off x="3972544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29" y="0"/>
                  </a:lnTo>
                  <a:lnTo>
                    <a:pt x="571229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8" name="Freeform 118"/>
            <p:cNvSpPr/>
            <p:nvPr/>
          </p:nvSpPr>
          <p:spPr>
            <a:xfrm>
              <a:off x="4619452" y="929056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4"/>
                  </a:lnTo>
                  <a:lnTo>
                    <a:pt x="0" y="80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9" name="Freeform 119"/>
            <p:cNvSpPr/>
            <p:nvPr/>
          </p:nvSpPr>
          <p:spPr>
            <a:xfrm>
              <a:off x="0" y="909975"/>
              <a:ext cx="571230" cy="803135"/>
            </a:xfrm>
            <a:custGeom>
              <a:avLst/>
              <a:gdLst/>
              <a:ahLst/>
              <a:cxnLst/>
              <a:rect l="l" t="t" r="r" b="b"/>
              <a:pathLst>
                <a:path w="571230" h="803135">
                  <a:moveTo>
                    <a:pt x="0" y="0"/>
                  </a:moveTo>
                  <a:lnTo>
                    <a:pt x="571230" y="0"/>
                  </a:lnTo>
                  <a:lnTo>
                    <a:pt x="571230" y="803135"/>
                  </a:lnTo>
                  <a:lnTo>
                    <a:pt x="0" y="803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4984211" y="2106305"/>
            <a:ext cx="2668096" cy="2426253"/>
            <a:chOff x="0" y="0"/>
            <a:chExt cx="3557461" cy="3235005"/>
          </a:xfrm>
        </p:grpSpPr>
        <p:sp>
          <p:nvSpPr>
            <p:cNvPr id="121" name="Freeform 121"/>
            <p:cNvSpPr/>
            <p:nvPr/>
          </p:nvSpPr>
          <p:spPr>
            <a:xfrm>
              <a:off x="2686712" y="0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2" name="Freeform 122"/>
            <p:cNvSpPr/>
            <p:nvPr/>
          </p:nvSpPr>
          <p:spPr>
            <a:xfrm>
              <a:off x="2686712" y="1143953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3" name="Freeform 123"/>
            <p:cNvSpPr/>
            <p:nvPr/>
          </p:nvSpPr>
          <p:spPr>
            <a:xfrm>
              <a:off x="2686712" y="2364256"/>
              <a:ext cx="870749" cy="870749"/>
            </a:xfrm>
            <a:custGeom>
              <a:avLst/>
              <a:gdLst/>
              <a:ahLst/>
              <a:cxnLst/>
              <a:rect l="l" t="t" r="r" b="b"/>
              <a:pathLst>
                <a:path w="870749" h="870749">
                  <a:moveTo>
                    <a:pt x="0" y="0"/>
                  </a:moveTo>
                  <a:lnTo>
                    <a:pt x="870749" y="0"/>
                  </a:lnTo>
                  <a:lnTo>
                    <a:pt x="870749" y="870749"/>
                  </a:lnTo>
                  <a:lnTo>
                    <a:pt x="0" y="8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93800"/>
              <a:ext cx="2163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RONI Tool</a:t>
              </a:r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183786" y="1237753"/>
              <a:ext cx="17809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NEET'22</a:t>
              </a:r>
            </a:p>
          </p:txBody>
        </p:sp>
        <p:sp>
          <p:nvSpPr>
            <p:cNvPr id="126" name="TextBox 126"/>
            <p:cNvSpPr txBox="1"/>
            <p:nvPr/>
          </p:nvSpPr>
          <p:spPr>
            <a:xfrm>
              <a:off x="187609" y="2458056"/>
              <a:ext cx="17881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T Hoves"/>
                </a:rPr>
                <a:t>NEET'23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9BF1D5F744A74B88F5A4DF6EF82CAC" ma:contentTypeVersion="15" ma:contentTypeDescription="Create a new document." ma:contentTypeScope="" ma:versionID="2189ecd1a82f21a6ff224254ca84951e">
  <xsd:schema xmlns:xsd="http://www.w3.org/2001/XMLSchema" xmlns:xs="http://www.w3.org/2001/XMLSchema" xmlns:p="http://schemas.microsoft.com/office/2006/metadata/properties" xmlns:ns2="ce120367-98fc-4927-ad2d-676006fb21a9" xmlns:ns3="f4d1d4f1-962b-465a-8f17-d657edd92a1f" targetNamespace="http://schemas.microsoft.com/office/2006/metadata/properties" ma:root="true" ma:fieldsID="b4f1c897fd58d7d322afaa8692493135" ns2:_="" ns3:_="">
    <xsd:import namespace="ce120367-98fc-4927-ad2d-676006fb21a9"/>
    <xsd:import namespace="f4d1d4f1-962b-465a-8f17-d657edd92a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120367-98fc-4927-ad2d-676006fb21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55cd427-a42c-44c8-816a-2405638e27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d1d4f1-962b-465a-8f17-d657edd92a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0184f58-c423-4f2a-8a74-dc19a586f092}" ma:internalName="TaxCatchAll" ma:showField="CatchAllData" ma:web="f4d1d4f1-962b-465a-8f17-d657edd92a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4d1d4f1-962b-465a-8f17-d657edd92a1f" xsi:nil="true"/>
    <lcf76f155ced4ddcb4097134ff3c332f xmlns="ce120367-98fc-4927-ad2d-676006fb21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B26E12C-4605-4F4F-8300-99107C327BF8}"/>
</file>

<file path=customXml/itemProps2.xml><?xml version="1.0" encoding="utf-8"?>
<ds:datastoreItem xmlns:ds="http://schemas.openxmlformats.org/officeDocument/2006/customXml" ds:itemID="{0391C614-C374-4125-B797-B60F10371928}"/>
</file>

<file path=customXml/itemProps3.xml><?xml version="1.0" encoding="utf-8"?>
<ds:datastoreItem xmlns:ds="http://schemas.openxmlformats.org/officeDocument/2006/customXml" ds:itemID="{7E93C82C-4D53-4BB9-BF13-FA41DF19CD77}"/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337</Words>
  <Application>Microsoft Office PowerPoint</Application>
  <PresentationFormat>Custom</PresentationFormat>
  <Paragraphs>167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TT Hoves</vt:lpstr>
      <vt:lpstr>Public Sans Bold</vt:lpstr>
      <vt:lpstr>Aileron Bold</vt:lpstr>
      <vt:lpstr>TT Hoves Bold</vt:lpstr>
      <vt:lpstr>Public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Slides</dc:title>
  <dc:creator>NAZEEFA</dc:creator>
  <cp:lastModifiedBy>MUZAMMIL, NAZEEFA (UG)</cp:lastModifiedBy>
  <cp:revision>9</cp:revision>
  <dcterms:created xsi:type="dcterms:W3CDTF">2006-08-16T00:00:00Z</dcterms:created>
  <dcterms:modified xsi:type="dcterms:W3CDTF">2023-08-23T17:00:15Z</dcterms:modified>
  <dc:identifier>DAFr_1TX37s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0x0101006E9BF1D5F744A74B88F5A4DF6EF82CAC</vt:lpwstr>
  </property>
</Properties>
</file>